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0" r:id="rId24"/>
  </p:sldMasterIdLst>
  <p:notesMasterIdLst>
    <p:notesMasterId r:id="rId34"/>
  </p:notesMasterIdLst>
  <p:handoutMasterIdLst>
    <p:handoutMasterId r:id="rId35"/>
  </p:handoutMasterIdLst>
  <p:sldIdLst>
    <p:sldId id="454" r:id="rId25"/>
    <p:sldId id="411" r:id="rId26"/>
    <p:sldId id="461" r:id="rId27"/>
    <p:sldId id="462" r:id="rId28"/>
    <p:sldId id="463" r:id="rId29"/>
    <p:sldId id="464" r:id="rId30"/>
    <p:sldId id="466" r:id="rId31"/>
    <p:sldId id="465" r:id="rId32"/>
    <p:sldId id="467" r:id="rId33"/>
  </p:sldIdLst>
  <p:sldSz cx="12192000" cy="6858000"/>
  <p:notesSz cx="7315200" cy="9601200"/>
  <p:custDataLst>
    <p:tags r:id="rId3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3"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D00"/>
    <a:srgbClr val="FFCD00"/>
    <a:srgbClr val="DA291C"/>
    <a:srgbClr val="DB291C"/>
    <a:srgbClr val="3EFAC5"/>
    <a:srgbClr val="0DF200"/>
    <a:srgbClr val="000000"/>
    <a:srgbClr val="201E1E"/>
    <a:srgbClr val="ED8B00"/>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4799" autoAdjust="0"/>
  </p:normalViewPr>
  <p:slideViewPr>
    <p:cSldViewPr snapToGrid="0" showGuides="1">
      <p:cViewPr varScale="1">
        <p:scale>
          <a:sx n="63" d="100"/>
          <a:sy n="63" d="100"/>
        </p:scale>
        <p:origin x="840" y="64"/>
      </p:cViewPr>
      <p:guideLst>
        <p:guide orient="horz" pos="2160"/>
        <p:guide pos="3840"/>
      </p:guideLst>
    </p:cSldViewPr>
  </p:slideViewPr>
  <p:outlineViewPr>
    <p:cViewPr>
      <p:scale>
        <a:sx n="33" d="100"/>
        <a:sy n="33" d="100"/>
      </p:scale>
      <p:origin x="0" y="-59190"/>
    </p:cViewPr>
  </p:outlineViewPr>
  <p:notesTextViewPr>
    <p:cViewPr>
      <p:scale>
        <a:sx n="3" d="2"/>
        <a:sy n="3" d="2"/>
      </p:scale>
      <p:origin x="0" y="0"/>
    </p:cViewPr>
  </p:notesTextViewPr>
  <p:sorterViewPr>
    <p:cViewPr>
      <p:scale>
        <a:sx n="81" d="100"/>
        <a:sy n="81" d="100"/>
      </p:scale>
      <p:origin x="0" y="0"/>
    </p:cViewPr>
  </p:sorterViewPr>
  <p:notesViewPr>
    <p:cSldViewPr snapToGrid="0" showGuides="1">
      <p:cViewPr varScale="1">
        <p:scale>
          <a:sx n="91" d="100"/>
          <a:sy n="91" d="100"/>
        </p:scale>
        <p:origin x="1680"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theme" Target="theme/theme1.xml"/><Relationship Id="rId21" Type="http://schemas.openxmlformats.org/officeDocument/2006/relationships/customXml" Target="../customXml/item21.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handoutMaster" Target="handoutMasters/handoutMaster1.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1/18/2021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401100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243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2277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26354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45223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386215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58977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309350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2713668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2" name="Picture Placeholder 8">
            <a:extLst>
              <a:ext uri="{FF2B5EF4-FFF2-40B4-BE49-F238E27FC236}">
                <a16:creationId xmlns:a16="http://schemas.microsoft.com/office/drawing/2014/main" id="{DA2D2E21-4D6B-46BE-921A-30F48368589E}"/>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30" name="Title 1">
            <a:extLst>
              <a:ext uri="{FF2B5EF4-FFF2-40B4-BE49-F238E27FC236}">
                <a16:creationId xmlns:a16="http://schemas.microsoft.com/office/drawing/2014/main" id="{B5E5B075-898B-41DD-A664-E7ECFAF517A7}"/>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1" name="Text Placeholder 4">
            <a:extLst>
              <a:ext uri="{FF2B5EF4-FFF2-40B4-BE49-F238E27FC236}">
                <a16:creationId xmlns:a16="http://schemas.microsoft.com/office/drawing/2014/main" id="{B80F05E4-6753-46C3-B025-5165A247D6F2}"/>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803145716" name="image" descr="{&quot;templafy&quot;:{&quot;id&quot;:&quot;65703f56-0989-4e20-b782-565ccfe3b03a&quot;}}"/>
          <p:cNvPicPr>
            <a:picLocks noChangeAspect="1"/>
          </p:cNvPicPr>
          <p:nvPr/>
        </p:nvPicPr>
        <p:blipFill>
          <a:blip r:embed="rId2"/>
          <a:stretch>
            <a:fillRect/>
          </a:stretch>
        </p:blipFill>
        <p:spPr>
          <a:xfrm>
            <a:off x="475326" y="457202"/>
            <a:ext cx="2286000" cy="1002013"/>
          </a:xfrm>
          <a:prstGeom prst="rect">
            <a:avLst/>
          </a:prstGeom>
        </p:spPr>
      </p:pic>
    </p:spTree>
    <p:extLst>
      <p:ext uri="{BB962C8B-B14F-4D97-AF65-F5344CB8AC3E}">
        <p14:creationId xmlns:p14="http://schemas.microsoft.com/office/powerpoint/2010/main" val="65189982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
        <p:nvSpPr>
          <p:cNvPr id="2" name="Footer Placeholder 1">
            <a:extLst>
              <a:ext uri="{FF2B5EF4-FFF2-40B4-BE49-F238E27FC236}">
                <a16:creationId xmlns:a16="http://schemas.microsoft.com/office/drawing/2014/main" id="{1B1F8CAF-004A-4FB7-9FDB-39DBB4108B2B}"/>
              </a:ext>
            </a:extLst>
          </p:cNvPr>
          <p:cNvSpPr>
            <a:spLocks noGrp="1"/>
          </p:cNvSpPr>
          <p:nvPr>
            <p:ph type="ftr" sz="quarter" idx="2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7643370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
        <p:nvSpPr>
          <p:cNvPr id="2" name="Footer Placeholder 1">
            <a:extLst>
              <a:ext uri="{FF2B5EF4-FFF2-40B4-BE49-F238E27FC236}">
                <a16:creationId xmlns:a16="http://schemas.microsoft.com/office/drawing/2014/main" id="{35ED294E-137F-47C5-B3B4-48711BD732DF}"/>
              </a:ext>
            </a:extLst>
          </p:cNvPr>
          <p:cNvSpPr>
            <a:spLocks noGrp="1"/>
          </p:cNvSpPr>
          <p:nvPr>
            <p:ph type="ftr" sz="quarter" idx="2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31665450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Footer Placeholder 1">
            <a:extLst>
              <a:ext uri="{FF2B5EF4-FFF2-40B4-BE49-F238E27FC236}">
                <a16:creationId xmlns:a16="http://schemas.microsoft.com/office/drawing/2014/main" id="{F0B82105-4814-4308-9B56-14D570C14D32}"/>
              </a:ext>
            </a:extLst>
          </p:cNvPr>
          <p:cNvSpPr>
            <a:spLocks noGrp="1"/>
          </p:cNvSpPr>
          <p:nvPr>
            <p:ph type="ftr" sz="quarter" idx="21"/>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5060100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Footer Placeholder 1">
            <a:extLst>
              <a:ext uri="{FF2B5EF4-FFF2-40B4-BE49-F238E27FC236}">
                <a16:creationId xmlns:a16="http://schemas.microsoft.com/office/drawing/2014/main" id="{ECC7114C-3817-476C-A7BB-745FE1EF9F27}"/>
              </a:ext>
            </a:extLst>
          </p:cNvPr>
          <p:cNvSpPr>
            <a:spLocks noGrp="1"/>
          </p:cNvSpPr>
          <p:nvPr>
            <p:ph type="ftr" sz="quarter" idx="21"/>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908828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Click to edit Master text styles</a:t>
            </a:r>
          </a:p>
        </p:txBody>
      </p:sp>
      <p:sp>
        <p:nvSpPr>
          <p:cNvPr id="2" name="Footer Placeholder 1">
            <a:extLst>
              <a:ext uri="{FF2B5EF4-FFF2-40B4-BE49-F238E27FC236}">
                <a16:creationId xmlns:a16="http://schemas.microsoft.com/office/drawing/2014/main" id="{33871596-F6E5-4825-B06D-B9740FC22740}"/>
              </a:ext>
            </a:extLst>
          </p:cNvPr>
          <p:cNvSpPr>
            <a:spLocks noGrp="1"/>
          </p:cNvSpPr>
          <p:nvPr>
            <p:ph type="ftr" sz="quarter" idx="2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9950698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
        <p:nvSpPr>
          <p:cNvPr id="2" name="Footer Placeholder 1">
            <a:extLst>
              <a:ext uri="{FF2B5EF4-FFF2-40B4-BE49-F238E27FC236}">
                <a16:creationId xmlns:a16="http://schemas.microsoft.com/office/drawing/2014/main" id="{C1A92FC7-6934-426A-878B-47D8F47FCC4A}"/>
              </a:ext>
            </a:extLst>
          </p:cNvPr>
          <p:cNvSpPr>
            <a:spLocks noGrp="1"/>
          </p:cNvSpPr>
          <p:nvPr>
            <p:ph type="ftr" sz="quarter" idx="26"/>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32834996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 name="Footer Placeholder 1">
            <a:extLst>
              <a:ext uri="{FF2B5EF4-FFF2-40B4-BE49-F238E27FC236}">
                <a16:creationId xmlns:a16="http://schemas.microsoft.com/office/drawing/2014/main" id="{A8FC1189-1173-4F1F-B138-F7BC995BF064}"/>
              </a:ext>
            </a:extLst>
          </p:cNvPr>
          <p:cNvSpPr>
            <a:spLocks noGrp="1"/>
          </p:cNvSpPr>
          <p:nvPr>
            <p:ph type="ftr" sz="quarter" idx="17"/>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109908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 name="Footer Placeholder 1">
            <a:extLst>
              <a:ext uri="{FF2B5EF4-FFF2-40B4-BE49-F238E27FC236}">
                <a16:creationId xmlns:a16="http://schemas.microsoft.com/office/drawing/2014/main" id="{2957249F-2E04-4BEA-ADEF-FDD0CF333772}"/>
              </a:ext>
            </a:extLst>
          </p:cNvPr>
          <p:cNvSpPr>
            <a:spLocks noGrp="1"/>
          </p:cNvSpPr>
          <p:nvPr>
            <p:ph type="ftr" sz="quarter" idx="17"/>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1616319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3" name="Footer Placeholder 2">
            <a:extLst>
              <a:ext uri="{FF2B5EF4-FFF2-40B4-BE49-F238E27FC236}">
                <a16:creationId xmlns:a16="http://schemas.microsoft.com/office/drawing/2014/main" id="{82DDB096-B37D-4CFA-8350-00B8FB74689B}"/>
              </a:ext>
            </a:extLst>
          </p:cNvPr>
          <p:cNvSpPr>
            <a:spLocks noGrp="1"/>
          </p:cNvSpPr>
          <p:nvPr>
            <p:ph type="ftr" sz="quarter" idx="22"/>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4004969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endParaRPr lang="en-US"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735D7D7C-AA95-4502-A8A8-9F2299DBBA50}"/>
              </a:ext>
            </a:extLst>
          </p:cNvPr>
          <p:cNvSpPr>
            <a:spLocks noGrp="1"/>
          </p:cNvSpPr>
          <p:nvPr>
            <p:ph type="ftr" sz="quarter" idx="36"/>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1810302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 Black">
    <p:bg bwMode="gray">
      <p:bgPr>
        <a:solidFill>
          <a:schemeClr val="tx1"/>
        </a:solidFill>
        <a:effectLst/>
      </p:bgPr>
    </p:bg>
    <p:spTree>
      <p:nvGrpSpPr>
        <p:cNvPr id="1" name=""/>
        <p:cNvGrpSpPr/>
        <p:nvPr/>
      </p:nvGrpSpPr>
      <p:grpSpPr>
        <a:xfrm>
          <a:off x="0" y="0"/>
          <a:ext cx="0" cy="0"/>
          <a:chOff x="0" y="0"/>
          <a:chExt cx="0" cy="0"/>
        </a:xfrm>
      </p:grpSpPr>
      <p:sp>
        <p:nvSpPr>
          <p:cNvPr id="32" name="Picture Placeholder 8">
            <a:extLst>
              <a:ext uri="{FF2B5EF4-FFF2-40B4-BE49-F238E27FC236}">
                <a16:creationId xmlns:a16="http://schemas.microsoft.com/office/drawing/2014/main" id="{DA2D2E21-4D6B-46BE-921A-30F48368589E}"/>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0" name="Title 1">
            <a:extLst>
              <a:ext uri="{FF2B5EF4-FFF2-40B4-BE49-F238E27FC236}">
                <a16:creationId xmlns:a16="http://schemas.microsoft.com/office/drawing/2014/main" id="{AD6D39C5-D610-43DF-ABC3-8BCAE7C51C9B}"/>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41" name="Text Placeholder 4">
            <a:extLst>
              <a:ext uri="{FF2B5EF4-FFF2-40B4-BE49-F238E27FC236}">
                <a16:creationId xmlns:a16="http://schemas.microsoft.com/office/drawing/2014/main" id="{8C35492B-BEF1-4947-B04F-1EA2C04E6A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206547927" name="image" descr="{&quot;templafy&quot;:{&quot;id&quot;:&quot;12f4e27a-81f2-4b9e-ae15-d9d895126414&quot;}}"/>
          <p:cNvPicPr>
            <a:picLocks noChangeAspect="1"/>
          </p:cNvPicPr>
          <p:nvPr/>
        </p:nvPicPr>
        <p:blipFill>
          <a:blip r:embed="rId2"/>
          <a:stretch>
            <a:fillRect/>
          </a:stretch>
        </p:blipFill>
        <p:spPr>
          <a:xfrm>
            <a:off x="469901" y="457761"/>
            <a:ext cx="2286000" cy="1002013"/>
          </a:xfrm>
          <a:prstGeom prst="rect">
            <a:avLst/>
          </a:prstGeom>
        </p:spPr>
      </p:pic>
    </p:spTree>
    <p:extLst>
      <p:ext uri="{BB962C8B-B14F-4D97-AF65-F5344CB8AC3E}">
        <p14:creationId xmlns:p14="http://schemas.microsoft.com/office/powerpoint/2010/main" val="54931044"/>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EDCBB46A-2319-4E71-8067-F511264BED19}"/>
              </a:ext>
            </a:extLst>
          </p:cNvPr>
          <p:cNvSpPr>
            <a:spLocks noGrp="1"/>
          </p:cNvSpPr>
          <p:nvPr>
            <p:ph type="ftr" sz="quarter" idx="19"/>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41638453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2" name="Footer Placeholder 1">
            <a:extLst>
              <a:ext uri="{FF2B5EF4-FFF2-40B4-BE49-F238E27FC236}">
                <a16:creationId xmlns:a16="http://schemas.microsoft.com/office/drawing/2014/main" id="{55EA9562-CDFF-489C-A2DD-2DD8105D773D}"/>
              </a:ext>
            </a:extLst>
          </p:cNvPr>
          <p:cNvSpPr>
            <a:spLocks noGrp="1"/>
          </p:cNvSpPr>
          <p:nvPr>
            <p:ph type="ftr" sz="quarter" idx="1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5269328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ED6E4E70-930A-46DB-8AA3-2E44D4171C69}"/>
              </a:ext>
            </a:extLst>
          </p:cNvPr>
          <p:cNvSpPr>
            <a:spLocks noGrp="1"/>
          </p:cNvSpPr>
          <p:nvPr>
            <p:ph type="ftr" sz="quarter" idx="22"/>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330410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3" name="Footer Placeholder 2">
            <a:extLst>
              <a:ext uri="{FF2B5EF4-FFF2-40B4-BE49-F238E27FC236}">
                <a16:creationId xmlns:a16="http://schemas.microsoft.com/office/drawing/2014/main" id="{201CAF6B-0E88-40CB-AD4A-9F49E187DCED}"/>
              </a:ext>
            </a:extLst>
          </p:cNvPr>
          <p:cNvSpPr>
            <a:spLocks noGrp="1"/>
          </p:cNvSpPr>
          <p:nvPr>
            <p:ph type="ftr" sz="quarter" idx="26"/>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1726257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1" name="Rectangle 10">
            <a:extLst>
              <a:ext uri="{FF2B5EF4-FFF2-40B4-BE49-F238E27FC236}">
                <a16:creationId xmlns:a16="http://schemas.microsoft.com/office/drawing/2014/main" id="{523C8CA3-D6CD-49A5-8845-80A9383FB46A}"/>
              </a:ext>
            </a:extLst>
          </p:cNvPr>
          <p:cNvSpPr/>
          <p:nvPr userDrawn="1"/>
        </p:nvSpPr>
        <p:spPr>
          <a:xfrm>
            <a:off x="3584576" y="1705968"/>
            <a:ext cx="296147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2" name="Rectangle 11">
            <a:extLst>
              <a:ext uri="{FF2B5EF4-FFF2-40B4-BE49-F238E27FC236}">
                <a16:creationId xmlns:a16="http://schemas.microsoft.com/office/drawing/2014/main" id="{717CC300-BB6E-411F-957E-6FC63CDD4501}"/>
              </a:ext>
            </a:extLst>
          </p:cNvPr>
          <p:cNvSpPr/>
          <p:nvPr userDrawn="1"/>
        </p:nvSpPr>
        <p:spPr>
          <a:xfrm>
            <a:off x="481755" y="1705968"/>
            <a:ext cx="293253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3" name="Rectangle 12">
            <a:extLst>
              <a:ext uri="{FF2B5EF4-FFF2-40B4-BE49-F238E27FC236}">
                <a16:creationId xmlns:a16="http://schemas.microsoft.com/office/drawing/2014/main" id="{40E3A73F-DD0E-432C-9244-D7B4DA98A7E2}"/>
              </a:ext>
            </a:extLst>
          </p:cNvPr>
          <p:cNvSpPr/>
          <p:nvPr userDrawn="1"/>
        </p:nvSpPr>
        <p:spPr>
          <a:xfrm>
            <a:off x="6714983" y="1705968"/>
            <a:ext cx="291769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 name="Footer Placeholder 2">
            <a:extLst>
              <a:ext uri="{FF2B5EF4-FFF2-40B4-BE49-F238E27FC236}">
                <a16:creationId xmlns:a16="http://schemas.microsoft.com/office/drawing/2014/main" id="{D103D1F2-7C16-48CF-B5D5-80C0432B3077}"/>
              </a:ext>
            </a:extLst>
          </p:cNvPr>
          <p:cNvSpPr>
            <a:spLocks noGrp="1"/>
          </p:cNvSpPr>
          <p:nvPr>
            <p:ph type="ftr" sz="quarter" idx="2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7998275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48E2B87F-66AA-4E8F-8F7F-8549974C4D75}"/>
              </a:ext>
            </a:extLst>
          </p:cNvPr>
          <p:cNvSpPr>
            <a:spLocks noGrp="1"/>
          </p:cNvSpPr>
          <p:nvPr>
            <p:ph type="ftr" sz="quarter" idx="21"/>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45033326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8">
            <a:extLst>
              <a:ext uri="{FF2B5EF4-FFF2-40B4-BE49-F238E27FC236}">
                <a16:creationId xmlns:a16="http://schemas.microsoft.com/office/drawing/2014/main" id="{8426754D-860A-4690-AA4D-283D51C0E037}"/>
              </a:ext>
            </a:extLst>
          </p:cNvPr>
          <p:cNvSpPr>
            <a:spLocks noGrp="1"/>
          </p:cNvSpPr>
          <p:nvPr>
            <p:ph idx="14"/>
          </p:nvPr>
        </p:nvSpPr>
        <p:spPr>
          <a:xfrm>
            <a:off x="609600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5FA37770-83F7-4CF2-A3C4-FE89F08BA5E4}"/>
              </a:ext>
            </a:extLst>
          </p:cNvPr>
          <p:cNvSpPr>
            <a:spLocks noGrp="1"/>
          </p:cNvSpPr>
          <p:nvPr>
            <p:ph type="ftr" sz="quarter" idx="15"/>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3021947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777F199-C9E2-408E-BD75-4F56B21D3CC7}"/>
              </a:ext>
            </a:extLst>
          </p:cNvPr>
          <p:cNvSpPr>
            <a:spLocks noGrp="1"/>
          </p:cNvSpPr>
          <p:nvPr>
            <p:ph type="ftr" sz="quarter" idx="1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32394723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316B32-7890-4AD8-8C77-674C0CF3695F}"/>
              </a:ext>
            </a:extLst>
          </p:cNvPr>
          <p:cNvSpPr>
            <a:spLocks noGrp="1"/>
          </p:cNvSpPr>
          <p:nvPr>
            <p:ph type="ftr" sz="quarter" idx="1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339099460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8" name="Text Placeholder 18"/>
          <p:cNvSpPr>
            <a:spLocks noGrp="1"/>
          </p:cNvSpPr>
          <p:nvPr>
            <p:ph idx="1"/>
          </p:nvPr>
        </p:nvSpPr>
        <p:spPr>
          <a:xfrm>
            <a:off x="469901" y="1665818"/>
            <a:ext cx="9163050" cy="4633383"/>
          </a:xfrm>
          <a:prstGeom prst="rect">
            <a:avLst/>
          </a:prstGeom>
        </p:spPr>
        <p:txBody>
          <a:bodyPr vert="horz" lIns="0" tIns="0" rIns="0" bIns="0" rtlCol="0">
            <a:noAutofit/>
          </a:bodyPr>
          <a:lstStyle>
            <a:lvl1pPr>
              <a:spcBef>
                <a:spcPts val="600"/>
              </a:spcBef>
              <a:spcAft>
                <a:spcPts val="600"/>
              </a:spcAft>
              <a:defRPr/>
            </a:lvl1pPr>
            <a:lvl2pPr>
              <a:spcBef>
                <a:spcPts val="600"/>
              </a:spcBef>
              <a:spcAft>
                <a:spcPts val="600"/>
              </a:spcAft>
              <a:defRPr/>
            </a:lvl2pPr>
            <a:lvl3pPr marL="180000" indent="-180000">
              <a:spcBef>
                <a:spcPts val="600"/>
              </a:spcBef>
              <a:spcAft>
                <a:spcPts val="600"/>
              </a:spcAft>
              <a:defRPr/>
            </a:lvl3pPr>
            <a:lvl4pPr marL="360000" indent="-180000">
              <a:spcBef>
                <a:spcPts val="600"/>
              </a:spcBef>
              <a:spcAft>
                <a:spcPts val="600"/>
              </a:spcAft>
              <a:defRPr/>
            </a:lvl4pPr>
            <a:lvl5pPr marL="540000" indent="-180000">
              <a:spcBef>
                <a:spcPts val="600"/>
              </a:spcBef>
              <a:spcAft>
                <a:spcPts val="600"/>
              </a:spcAft>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Footer Placeholder 1">
            <a:extLst>
              <a:ext uri="{FF2B5EF4-FFF2-40B4-BE49-F238E27FC236}">
                <a16:creationId xmlns:a16="http://schemas.microsoft.com/office/drawing/2014/main" id="{5C52B14C-A13F-4D12-9704-616EFADF1610}"/>
              </a:ext>
            </a:extLst>
          </p:cNvPr>
          <p:cNvSpPr>
            <a:spLocks noGrp="1"/>
          </p:cNvSpPr>
          <p:nvPr>
            <p:ph type="ftr" sz="quarter" idx="1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Footer Placeholder 3">
            <a:extLst>
              <a:ext uri="{FF2B5EF4-FFF2-40B4-BE49-F238E27FC236}">
                <a16:creationId xmlns:a16="http://schemas.microsoft.com/office/drawing/2014/main" id="{1C5A86D5-D4E9-42BB-8CFA-ED34F7C6356A}"/>
              </a:ext>
            </a:extLst>
          </p:cNvPr>
          <p:cNvSpPr>
            <a:spLocks noGrp="1"/>
          </p:cNvSpPr>
          <p:nvPr>
            <p:ph type="ftr" sz="quarter" idx="1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6549335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163050" cy="4633910"/>
          </a:xfrm>
          <a:prstGeom prst="rect">
            <a:avLst/>
          </a:prstGeom>
        </p:spPr>
        <p:txBody>
          <a:bodyPr/>
          <a:lstStyle>
            <a:lvl1pPr>
              <a:spcBef>
                <a:spcPts val="600"/>
              </a:spcBef>
              <a:spcAft>
                <a:spcPts val="600"/>
              </a:spcAft>
              <a:tabLst>
                <a:tab pos="8972326" algn="r"/>
              </a:tabLst>
              <a:defRPr>
                <a:latin typeface="Calibri Light" panose="020F0302020204030204" pitchFamily="34" charset="0"/>
                <a:cs typeface="Calibri Light" panose="020F0302020204030204" pitchFamily="34" charset="0"/>
              </a:defRPr>
            </a:lvl1pPr>
            <a:lvl2pPr>
              <a:spcBef>
                <a:spcPts val="600"/>
              </a:spcBef>
              <a:spcAft>
                <a:spcPts val="600"/>
              </a:spcAft>
              <a:tabLst>
                <a:tab pos="8972326"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8972326" algn="r"/>
              </a:tabLst>
              <a:defRPr>
                <a:latin typeface="Calibri Light" panose="020F0302020204030204" pitchFamily="34" charset="0"/>
                <a:cs typeface="Calibri Light" panose="020F0302020204030204" pitchFamily="34" charset="0"/>
              </a:defRPr>
            </a:lvl3pPr>
            <a:lvl4pPr marL="360000" indent="-180000">
              <a:spcBef>
                <a:spcPts val="600"/>
              </a:spcBef>
              <a:spcAft>
                <a:spcPts val="600"/>
              </a:spcAft>
              <a:tabLst>
                <a:tab pos="8972326" algn="r"/>
              </a:tabLst>
              <a:defRPr>
                <a:latin typeface="Calibri Light" panose="020F0302020204030204" pitchFamily="34" charset="0"/>
                <a:cs typeface="Calibri Light" panose="020F03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Light" panose="020F0302020204030204" pitchFamily="34" charset="0"/>
                <a:cs typeface="Calibri Light" panose="020F0302020204030204" pitchFamily="34" charset="0"/>
              </a:defRPr>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842C727F-F850-405C-B07D-09560302FA0F}"/>
              </a:ext>
            </a:extLst>
          </p:cNvPr>
          <p:cNvSpPr>
            <a:spLocks noGrp="1"/>
          </p:cNvSpPr>
          <p:nvPr>
            <p:ph type="ftr" sz="quarter" idx="11"/>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8"/>
            <a:ext cx="91630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7"/>
            <a:ext cx="91630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E240F231-9509-4B06-B0DE-624393689A94}"/>
              </a:ext>
            </a:extLst>
          </p:cNvPr>
          <p:cNvSpPr>
            <a:spLocks noGrp="1"/>
          </p:cNvSpPr>
          <p:nvPr>
            <p:ph type="ftr" sz="quarter" idx="1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1" y="402586"/>
            <a:ext cx="9163050" cy="698501"/>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11E59576-9A16-4CB1-B7C2-00C6F5C38062}"/>
              </a:ext>
            </a:extLst>
          </p:cNvPr>
          <p:cNvSpPr>
            <a:spLocks noGrp="1"/>
          </p:cNvSpPr>
          <p:nvPr>
            <p:ph type="ftr" sz="quarter" idx="1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68"/>
            <a:ext cx="9163049" cy="1592403"/>
          </a:xfrm>
        </p:spPr>
        <p:txBody>
          <a:bodyPr anchor="b"/>
          <a:lstStyle>
            <a:lvl1pPr>
              <a:lnSpc>
                <a:spcPct val="95000"/>
              </a:lnSpc>
              <a:defRPr sz="3600" b="1">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9000"/>
            <a:ext cx="916305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4" name="Footer Placeholder 3">
            <a:extLst>
              <a:ext uri="{FF2B5EF4-FFF2-40B4-BE49-F238E27FC236}">
                <a16:creationId xmlns:a16="http://schemas.microsoft.com/office/drawing/2014/main" id="{2E73EFF5-DA6D-438F-AFA7-4D8D992CB9E3}"/>
              </a:ext>
            </a:extLst>
          </p:cNvPr>
          <p:cNvSpPr>
            <a:spLocks noGrp="1"/>
          </p:cNvSpPr>
          <p:nvPr>
            <p:ph type="ftr" sz="quarter" idx="1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1" y="2054581"/>
            <a:ext cx="9164950" cy="3928209"/>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68001" y="1659816"/>
            <a:ext cx="916495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1" y="5982790"/>
            <a:ext cx="9164951" cy="316411"/>
          </a:xfrm>
        </p:spPr>
        <p:txBody>
          <a:bodyPr>
            <a:noAutofit/>
          </a:bodyPr>
          <a:lstStyle>
            <a:lvl1pPr>
              <a:spcAft>
                <a:spcPts val="0"/>
              </a:spcAft>
              <a:defRPr sz="11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1" y="736688"/>
            <a:ext cx="91649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1" y="402587"/>
            <a:ext cx="91649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BE170FED-7211-47BA-B359-DE52B61E7410}"/>
              </a:ext>
            </a:extLst>
          </p:cNvPr>
          <p:cNvSpPr>
            <a:spLocks noGrp="1"/>
          </p:cNvSpPr>
          <p:nvPr>
            <p:ph type="ftr" sz="quarter" idx="2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mp; 2 charts">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154612" y="2125013"/>
            <a:ext cx="4478338"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5154613" y="1644503"/>
            <a:ext cx="4478338"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1" y="2125013"/>
            <a:ext cx="4491037" cy="3857777"/>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469899" y="1655763"/>
            <a:ext cx="4491037"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1" y="5982790"/>
            <a:ext cx="9164949" cy="316411"/>
          </a:xfrm>
        </p:spPr>
        <p:txBody>
          <a:bodyPr>
            <a:noAutofit/>
          </a:bodyPr>
          <a:lstStyle>
            <a:lvl1pPr>
              <a:spcAft>
                <a:spcPts val="0"/>
              </a:spcAft>
              <a:defRPr sz="1100"/>
            </a:lvl1pPr>
          </a:lstStyle>
          <a:p>
            <a:pPr lvl="0"/>
            <a:r>
              <a:rPr lang="en-US" noProof="0"/>
              <a:t>Click to edit Master text styles</a:t>
            </a:r>
          </a:p>
        </p:txBody>
      </p:sp>
      <p:sp>
        <p:nvSpPr>
          <p:cNvPr id="10" name="Text Placeholder 8">
            <a:extLst>
              <a:ext uri="{FF2B5EF4-FFF2-40B4-BE49-F238E27FC236}">
                <a16:creationId xmlns:a16="http://schemas.microsoft.com/office/drawing/2014/main" id="{CB3F00BF-32E2-463B-BBB3-45BDE2784C9C}"/>
              </a:ext>
            </a:extLst>
          </p:cNvPr>
          <p:cNvSpPr>
            <a:spLocks noGrp="1"/>
          </p:cNvSpPr>
          <p:nvPr>
            <p:ph type="body" sz="quarter" idx="13" hasCustomPrompt="1"/>
          </p:nvPr>
        </p:nvSpPr>
        <p:spPr>
          <a:xfrm>
            <a:off x="469901" y="736688"/>
            <a:ext cx="91649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1" name="Title Placeholder 1">
            <a:extLst>
              <a:ext uri="{FF2B5EF4-FFF2-40B4-BE49-F238E27FC236}">
                <a16:creationId xmlns:a16="http://schemas.microsoft.com/office/drawing/2014/main" id="{1F4C9AB7-2696-4DA3-885C-77D93513EF47}"/>
              </a:ext>
            </a:extLst>
          </p:cNvPr>
          <p:cNvSpPr>
            <a:spLocks noGrp="1"/>
          </p:cNvSpPr>
          <p:nvPr>
            <p:ph type="title"/>
          </p:nvPr>
        </p:nvSpPr>
        <p:spPr>
          <a:xfrm>
            <a:off x="469901" y="402587"/>
            <a:ext cx="91649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FB1D967C-B5C2-431C-9EE6-BA698218FF95}"/>
              </a:ext>
            </a:extLst>
          </p:cNvPr>
          <p:cNvSpPr>
            <a:spLocks noGrp="1"/>
          </p:cNvSpPr>
          <p:nvPr>
            <p:ph type="ftr" sz="quarter" idx="26"/>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Rectangle 3"/>
          <p:cNvSpPr/>
          <p:nvPr userDrawn="1"/>
        </p:nvSpPr>
        <p:spPr>
          <a:xfrm>
            <a:off x="469900"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5141914" y="170386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5141914" y="4065173"/>
            <a:ext cx="449103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userDrawn="1">
            <p:ph type="pic" sz="quarter" idx="25"/>
          </p:nvPr>
        </p:nvSpPr>
        <p:spPr>
          <a:xfrm>
            <a:off x="481597" y="1867018"/>
            <a:ext cx="1364665" cy="1025821"/>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userDrawn="1">
            <p:ph type="pic" sz="quarter" idx="27"/>
          </p:nvPr>
        </p:nvSpPr>
        <p:spPr>
          <a:xfrm>
            <a:off x="5153610" y="1867018"/>
            <a:ext cx="1364665" cy="1025821"/>
          </a:xfrm>
        </p:spPr>
        <p:txBody>
          <a:bodyPr/>
          <a:lstStyle>
            <a:lvl1pPr algn="ctr">
              <a:defRPr lang="en-US" noProof="0" dirty="0"/>
            </a:lvl1pPr>
          </a:lstStyle>
          <a:p>
            <a:r>
              <a:rPr lang="en-US" noProof="0"/>
              <a:t>Click icon to add picture</a:t>
            </a:r>
            <a:endParaRPr lang="en-US" noProof="0" dirty="0"/>
          </a:p>
        </p:txBody>
      </p:sp>
      <p:sp>
        <p:nvSpPr>
          <p:cNvPr id="10" name="Picture Placeholder 11"/>
          <p:cNvSpPr>
            <a:spLocks noGrp="1"/>
          </p:cNvSpPr>
          <p:nvPr userDrawn="1">
            <p:ph type="pic" sz="quarter" idx="29"/>
          </p:nvPr>
        </p:nvSpPr>
        <p:spPr>
          <a:xfrm>
            <a:off x="481597" y="4243017"/>
            <a:ext cx="1364665" cy="1025821"/>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userDrawn="1">
            <p:ph type="pic" sz="quarter" idx="31"/>
          </p:nvPr>
        </p:nvSpPr>
        <p:spPr>
          <a:xfrm>
            <a:off x="5153610" y="4243017"/>
            <a:ext cx="1364665" cy="1025821"/>
          </a:xfrm>
        </p:spPr>
        <p:txBody>
          <a:bodyPr/>
          <a:lstStyle>
            <a:lvl1pPr algn="ctr">
              <a:defRPr lang="en-US" noProof="0" dirty="0"/>
            </a:lvl1pPr>
          </a:lstStyle>
          <a:p>
            <a:r>
              <a:rPr lang="en-US" noProof="0"/>
              <a:t>Click icon to add picture</a:t>
            </a:r>
            <a:endParaRPr lang="en-US" noProof="0" dirty="0"/>
          </a:p>
        </p:txBody>
      </p:sp>
      <p:sp>
        <p:nvSpPr>
          <p:cNvPr id="13" name="Text Placeholder 12"/>
          <p:cNvSpPr>
            <a:spLocks noGrp="1"/>
          </p:cNvSpPr>
          <p:nvPr userDrawn="1">
            <p:ph type="body" sz="quarter" idx="32"/>
          </p:nvPr>
        </p:nvSpPr>
        <p:spPr>
          <a:xfrm>
            <a:off x="2041945" y="1867018"/>
            <a:ext cx="2918993"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userDrawn="1">
            <p:ph type="body" sz="quarter" idx="33"/>
          </p:nvPr>
        </p:nvSpPr>
        <p:spPr>
          <a:xfrm>
            <a:off x="6711951" y="1867018"/>
            <a:ext cx="2920999" cy="1944000"/>
          </a:xfrm>
        </p:spPr>
        <p:txBody>
          <a:bodyPr/>
          <a:lstStyle>
            <a:lvl1pPr>
              <a:spcAft>
                <a:spcPts val="0"/>
              </a:spcAft>
              <a:defRPr lang="en-US" noProof="0" dirty="0" smtClean="0"/>
            </a:lvl1pPr>
            <a:lvl2pPr>
              <a:spcAft>
                <a:spcPts val="0"/>
              </a:spcAft>
              <a:defRPr lang="en-US" noProof="0" dirty="0" smtClean="0"/>
            </a:lvl2pPr>
          </a:lstStyle>
          <a:p>
            <a:pPr lvl="0"/>
            <a:r>
              <a:rPr lang="en-US" noProof="0"/>
              <a:t>Click to edit Master text styles</a:t>
            </a:r>
          </a:p>
          <a:p>
            <a:pPr lvl="1"/>
            <a:r>
              <a:rPr lang="en-US" noProof="0"/>
              <a:t>Second level</a:t>
            </a:r>
          </a:p>
        </p:txBody>
      </p:sp>
      <p:sp>
        <p:nvSpPr>
          <p:cNvPr id="15" name="Text Placeholder 12"/>
          <p:cNvSpPr>
            <a:spLocks noGrp="1"/>
          </p:cNvSpPr>
          <p:nvPr userDrawn="1">
            <p:ph type="body" sz="quarter" idx="34"/>
          </p:nvPr>
        </p:nvSpPr>
        <p:spPr>
          <a:xfrm>
            <a:off x="2041945" y="4243017"/>
            <a:ext cx="2918993"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userDrawn="1">
            <p:ph type="body" sz="quarter" idx="35"/>
          </p:nvPr>
        </p:nvSpPr>
        <p:spPr>
          <a:xfrm>
            <a:off x="6711951" y="4243017"/>
            <a:ext cx="2920999" cy="1944000"/>
          </a:xfrm>
        </p:spPr>
        <p:txBody>
          <a:bodyPr/>
          <a:lstStyle>
            <a:lvl1pPr>
              <a:spcAft>
                <a:spcPts val="0"/>
              </a:spcAft>
              <a:defRPr lang="en-US" noProof="0" smtClean="0"/>
            </a:lvl1pPr>
            <a:lvl2pPr>
              <a:spcAft>
                <a:spcPts val="0"/>
              </a:spcAft>
              <a:defRPr lang="en-US" noProof="0" smtClean="0"/>
            </a:lvl2pPr>
          </a:lstStyle>
          <a:p>
            <a:pPr lvl="0"/>
            <a:r>
              <a:rPr lang="en-US" noProof="0"/>
              <a:t>Click to edit Master text styles</a:t>
            </a:r>
          </a:p>
          <a:p>
            <a:pPr lvl="1"/>
            <a:r>
              <a:rPr lang="en-US" noProof="0"/>
              <a:t>Second level</a:t>
            </a:r>
          </a:p>
        </p:txBody>
      </p:sp>
      <p:sp>
        <p:nvSpPr>
          <p:cNvPr id="17" name="Text Placeholder 8">
            <a:extLst>
              <a:ext uri="{FF2B5EF4-FFF2-40B4-BE49-F238E27FC236}">
                <a16:creationId xmlns:a16="http://schemas.microsoft.com/office/drawing/2014/main" id="{5DA70759-58EB-4825-B044-EBCBD66191F4}"/>
              </a:ext>
            </a:extLst>
          </p:cNvPr>
          <p:cNvSpPr>
            <a:spLocks noGrp="1"/>
          </p:cNvSpPr>
          <p:nvPr>
            <p:ph type="body" sz="quarter" idx="13" hasCustomPrompt="1"/>
          </p:nvPr>
        </p:nvSpPr>
        <p:spPr>
          <a:xfrm>
            <a:off x="502920" y="649224"/>
            <a:ext cx="91649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20" name="Title Placeholder 1">
            <a:extLst>
              <a:ext uri="{FF2B5EF4-FFF2-40B4-BE49-F238E27FC236}">
                <a16:creationId xmlns:a16="http://schemas.microsoft.com/office/drawing/2014/main" id="{FA415A28-6F35-40DF-BD29-BB04761B8028}"/>
              </a:ext>
            </a:extLst>
          </p:cNvPr>
          <p:cNvSpPr>
            <a:spLocks noGrp="1"/>
          </p:cNvSpPr>
          <p:nvPr>
            <p:ph type="title"/>
          </p:nvPr>
        </p:nvSpPr>
        <p:spPr>
          <a:xfrm>
            <a:off x="502920" y="320040"/>
            <a:ext cx="91649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BC42F2D3-55CE-4154-B848-B44F0FBC8E9D}"/>
              </a:ext>
            </a:extLst>
          </p:cNvPr>
          <p:cNvSpPr>
            <a:spLocks noGrp="1"/>
          </p:cNvSpPr>
          <p:nvPr>
            <p:ph type="ftr" sz="quarter" idx="36"/>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7" name="Text Placeholder 8"/>
          <p:cNvSpPr>
            <a:spLocks noGrp="1"/>
          </p:cNvSpPr>
          <p:nvPr>
            <p:ph type="body" sz="quarter" idx="17"/>
          </p:nvPr>
        </p:nvSpPr>
        <p:spPr>
          <a:xfrm>
            <a:off x="3584634" y="1851441"/>
            <a:ext cx="2933641" cy="3845755"/>
          </a:xfrm>
        </p:spPr>
        <p:txBody>
          <a:bodyPr/>
          <a:lstStyle>
            <a:lvl1pPr>
              <a:spcBef>
                <a:spcPts val="600"/>
              </a:spcBef>
              <a:spcAft>
                <a:spcPts val="600"/>
              </a:spcAft>
              <a:defRPr b="1">
                <a:solidFill>
                  <a:schemeClr val="accent1"/>
                </a:solidFill>
                <a:latin typeface="Calibri Light" panose="020F0302020204030204" pitchFamily="34" charset="0"/>
                <a:cs typeface="Calibri Light" panose="020F0302020204030204" pitchFamily="34" charset="0"/>
              </a:defRPr>
            </a:lvl1pPr>
            <a:lvl2pPr>
              <a:spcBef>
                <a:spcPts val="600"/>
              </a:spcBef>
              <a:spcAft>
                <a:spcPts val="600"/>
              </a:spcAft>
              <a:defRPr>
                <a:latin typeface="Calibri" panose="020F0502020204030204" pitchFamily="34" charset="0"/>
                <a:cs typeface="Calibri" panose="020F0502020204030204" pitchFamily="34" charset="0"/>
              </a:defRPr>
            </a:lvl2pPr>
            <a:lvl3pPr marL="0" indent="0">
              <a:spcBef>
                <a:spcPts val="600"/>
              </a:spcBef>
              <a:spcAft>
                <a:spcPts val="600"/>
              </a:spcAft>
              <a:buNone/>
              <a:defRPr>
                <a:latin typeface="Calibri Light" panose="020F0302020204030204" pitchFamily="34" charset="0"/>
                <a:cs typeface="Calibri Light" panose="020F0302020204030204" pitchFamily="34" charset="0"/>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Calibri Light" panose="020F0302020204030204" pitchFamily="34" charset="0"/>
                <a:ea typeface="+mn-ea"/>
                <a:cs typeface="Calibri Light" panose="020F0302020204030204" pitchFamily="34" charset="0"/>
              </a:defRPr>
            </a:lvl4pPr>
            <a:lvl5pPr marL="475188" indent="-235194">
              <a:spcBef>
                <a:spcPts val="600"/>
              </a:spcBef>
              <a:spcAft>
                <a:spcPts val="600"/>
              </a:spcAft>
              <a:defRPr lang="en-US" sz="1200" kern="1200" baseline="0" noProof="0" dirty="0">
                <a:solidFill>
                  <a:schemeClr val="tx1"/>
                </a:solidFill>
                <a:latin typeface="Calibri Light" panose="020F0302020204030204" pitchFamily="34" charset="0"/>
                <a:ea typeface="+mn-ea"/>
                <a:cs typeface="Calibri Light" panose="020F0302020204030204" pitchFamily="34" charset="0"/>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81229" y="1851441"/>
            <a:ext cx="2922371"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718313" y="1851441"/>
            <a:ext cx="2914638" cy="3845755"/>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3584576" y="1705968"/>
            <a:ext cx="2961478"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81755" y="1705968"/>
            <a:ext cx="293253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6714983" y="1705968"/>
            <a:ext cx="291769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0" name="Text Placeholder 8">
            <a:extLst>
              <a:ext uri="{FF2B5EF4-FFF2-40B4-BE49-F238E27FC236}">
                <a16:creationId xmlns:a16="http://schemas.microsoft.com/office/drawing/2014/main" id="{64B491F8-4EE2-438D-905E-B38E8DF418C5}"/>
              </a:ext>
            </a:extLst>
          </p:cNvPr>
          <p:cNvSpPr>
            <a:spLocks noGrp="1"/>
          </p:cNvSpPr>
          <p:nvPr>
            <p:ph type="body" sz="quarter" idx="13" hasCustomPrompt="1"/>
          </p:nvPr>
        </p:nvSpPr>
        <p:spPr>
          <a:xfrm>
            <a:off x="502920" y="649224"/>
            <a:ext cx="91649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3" name="Title Placeholder 1">
            <a:extLst>
              <a:ext uri="{FF2B5EF4-FFF2-40B4-BE49-F238E27FC236}">
                <a16:creationId xmlns:a16="http://schemas.microsoft.com/office/drawing/2014/main" id="{05CF7330-FE20-41F0-844B-AEA0D91507CE}"/>
              </a:ext>
            </a:extLst>
          </p:cNvPr>
          <p:cNvSpPr>
            <a:spLocks noGrp="1"/>
          </p:cNvSpPr>
          <p:nvPr>
            <p:ph type="title"/>
          </p:nvPr>
        </p:nvSpPr>
        <p:spPr>
          <a:xfrm>
            <a:off x="502920" y="320040"/>
            <a:ext cx="91649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4E6C9BA5-B387-49A9-BFA0-56954F412FE9}"/>
              </a:ext>
            </a:extLst>
          </p:cNvPr>
          <p:cNvSpPr>
            <a:spLocks noGrp="1"/>
          </p:cNvSpPr>
          <p:nvPr>
            <p:ph type="ftr" sz="quarter" idx="2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180000" indent="-180000">
              <a:spcBef>
                <a:spcPts val="600"/>
              </a:spcBef>
              <a:spcAft>
                <a:spcPts val="600"/>
              </a:spcAft>
              <a:buFont typeface="Arial" panose="020B0604020202020204" pitchFamily="34" charset="0"/>
              <a:buChar char="•"/>
              <a:defRPr/>
            </a:lvl4pPr>
            <a:lvl5pPr marL="360000" indent="-180000">
              <a:spcBef>
                <a:spcPts val="600"/>
              </a:spcBef>
              <a:spcAft>
                <a:spcPts val="600"/>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7503501"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826572"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5165036" y="2386260"/>
            <a:ext cx="2142149" cy="3734280"/>
          </a:xfrm>
        </p:spPr>
        <p:txBody>
          <a:bodyPr/>
          <a:lstStyle>
            <a:lvl1pPr>
              <a:spcBef>
                <a:spcPts val="600"/>
              </a:spcBef>
              <a:spcAft>
                <a:spcPts val="600"/>
              </a:spcAft>
              <a:defRPr b="1">
                <a:solidFill>
                  <a:schemeClr val="accent1"/>
                </a:solidFill>
              </a:defRPr>
            </a:lvl1pPr>
            <a:lvl2pPr>
              <a:spcBef>
                <a:spcPts val="600"/>
              </a:spcBef>
              <a:spcAft>
                <a:spcPts val="600"/>
              </a:spcAft>
              <a:defRPr/>
            </a:lvl2pPr>
            <a:lvl3pPr marL="0" indent="0">
              <a:spcBef>
                <a:spcPts val="600"/>
              </a:spcBef>
              <a:spcAft>
                <a:spcPts val="600"/>
              </a:spcAft>
              <a:buNone/>
              <a:defRPr/>
            </a:lvl3pPr>
            <a:lvl4pPr marL="235194" indent="-235194">
              <a:spcBef>
                <a:spcPts val="600"/>
              </a:spcBef>
              <a:spcAft>
                <a:spcPts val="600"/>
              </a:spcAft>
              <a:buFont typeface="Arial" panose="020B0604020202020204" pitchFamily="34" charset="0"/>
              <a:buChar char="•"/>
              <a:defRPr lang="en-US" sz="1200" kern="1200" baseline="0" noProof="0" dirty="0" smtClean="0">
                <a:solidFill>
                  <a:schemeClr val="tx1"/>
                </a:solidFill>
                <a:latin typeface="+mn-lt"/>
                <a:ea typeface="+mn-ea"/>
                <a:cs typeface="+mn-cs"/>
              </a:defRPr>
            </a:lvl4pPr>
            <a:lvl5pPr marL="475188" indent="-235194">
              <a:spcBef>
                <a:spcPts val="600"/>
              </a:spcBef>
              <a:spcAft>
                <a:spcPts val="600"/>
              </a:spcAft>
              <a:defRPr lang="en-US" sz="1200" kern="1200" baseline="0" noProof="0" dirty="0">
                <a:solidFill>
                  <a:schemeClr val="tx1"/>
                </a:solidFill>
                <a:latin typeface="+mn-lt"/>
                <a:ea typeface="+mn-ea"/>
                <a:cs typeface="+mn-cs"/>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a:extLst>
              <a:ext uri="{FF2B5EF4-FFF2-40B4-BE49-F238E27FC236}">
                <a16:creationId xmlns:a16="http://schemas.microsoft.com/office/drawing/2014/main" id="{F62F5BCC-1B18-49BA-B4A6-BDBAB6C69651}"/>
              </a:ext>
            </a:extLst>
          </p:cNvPr>
          <p:cNvSpPr>
            <a:spLocks noGrp="1"/>
          </p:cNvSpPr>
          <p:nvPr>
            <p:ph type="body" sz="quarter" idx="13" hasCustomPrompt="1"/>
          </p:nvPr>
        </p:nvSpPr>
        <p:spPr>
          <a:xfrm>
            <a:off x="502920" y="649224"/>
            <a:ext cx="916495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1" name="Title Placeholder 1">
            <a:extLst>
              <a:ext uri="{FF2B5EF4-FFF2-40B4-BE49-F238E27FC236}">
                <a16:creationId xmlns:a16="http://schemas.microsoft.com/office/drawing/2014/main" id="{449956BD-141E-4578-9D81-DEDB7DDFD600}"/>
              </a:ext>
            </a:extLst>
          </p:cNvPr>
          <p:cNvSpPr>
            <a:spLocks noGrp="1"/>
          </p:cNvSpPr>
          <p:nvPr>
            <p:ph type="title"/>
          </p:nvPr>
        </p:nvSpPr>
        <p:spPr>
          <a:xfrm>
            <a:off x="502920" y="320040"/>
            <a:ext cx="916495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2" name="Footer Placeholder 1">
            <a:extLst>
              <a:ext uri="{FF2B5EF4-FFF2-40B4-BE49-F238E27FC236}">
                <a16:creationId xmlns:a16="http://schemas.microsoft.com/office/drawing/2014/main" id="{58F27B76-B4C4-4CF6-AF03-8C208942BA10}"/>
              </a:ext>
            </a:extLst>
          </p:cNvPr>
          <p:cNvSpPr>
            <a:spLocks noGrp="1"/>
          </p:cNvSpPr>
          <p:nvPr>
            <p:ph type="ftr" sz="quarter" idx="21"/>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Infogr/Map Gray 11">
    <p:bg>
      <p:bgPr>
        <a:solidFill>
          <a:srgbClr val="53565A"/>
        </a:solidFill>
        <a:effectLst/>
      </p:bgPr>
    </p:bg>
    <p:spTree>
      <p:nvGrpSpPr>
        <p:cNvPr id="1" name=""/>
        <p:cNvGrpSpPr/>
        <p:nvPr/>
      </p:nvGrpSpPr>
      <p:grpSpPr>
        <a:xfrm>
          <a:off x="0" y="0"/>
          <a:ext cx="0" cy="0"/>
          <a:chOff x="0" y="0"/>
          <a:chExt cx="0" cy="0"/>
        </a:xfrm>
      </p:grpSpPr>
      <p:sp>
        <p:nvSpPr>
          <p:cNvPr id="3" name="Picture Placeholder 9"/>
          <p:cNvSpPr>
            <a:spLocks noGrp="1"/>
          </p:cNvSpPr>
          <p:nvPr>
            <p:ph type="pic" sz="quarter" idx="15"/>
          </p:nvPr>
        </p:nvSpPr>
        <p:spPr>
          <a:xfrm>
            <a:off x="3584575" y="1700213"/>
            <a:ext cx="6048376" cy="4598988"/>
          </a:xfrm>
          <a:prstGeom prst="rect">
            <a:avLst/>
          </a:prstGeom>
        </p:spPr>
        <p:txBody>
          <a:bodyPr/>
          <a:lstStyle>
            <a:lvl1pPr>
              <a:defRPr sz="1300">
                <a:solidFill>
                  <a:schemeClr val="bg1"/>
                </a:solidFill>
                <a:latin typeface="Calibri Light" panose="020F0302020204030204" pitchFamily="34" charset="0"/>
                <a:cs typeface="Calibri Light" panose="020F0302020204030204" pitchFamily="34" charset="0"/>
              </a:defRPr>
            </a:lvl1pPr>
          </a:lstStyle>
          <a:p>
            <a:r>
              <a:rPr lang="en-US" noProof="0"/>
              <a:t>Click icon to add picture</a:t>
            </a:r>
            <a:endParaRPr lang="en-US" noProof="0" dirty="0"/>
          </a:p>
        </p:txBody>
      </p:sp>
      <p:sp>
        <p:nvSpPr>
          <p:cNvPr id="4" name="Content Placeholder 3"/>
          <p:cNvSpPr>
            <a:spLocks noGrp="1"/>
          </p:cNvSpPr>
          <p:nvPr>
            <p:ph sz="quarter" idx="10"/>
          </p:nvPr>
        </p:nvSpPr>
        <p:spPr>
          <a:xfrm>
            <a:off x="502920" y="1665288"/>
            <a:ext cx="2935600" cy="4622507"/>
          </a:xfrm>
          <a:prstGeom prst="rect">
            <a:avLst/>
          </a:prstGeom>
        </p:spPr>
        <p:txBody>
          <a:bodyPr/>
          <a:lstStyle>
            <a:lvl1pPr>
              <a:spcBef>
                <a:spcPts val="600"/>
              </a:spcBef>
              <a:spcAft>
                <a:spcPts val="600"/>
              </a:spcAft>
              <a:tabLst>
                <a:tab pos="6705432" algn="r"/>
              </a:tabLst>
              <a:defRPr sz="1300">
                <a:solidFill>
                  <a:schemeClr val="bg1"/>
                </a:solidFill>
                <a:latin typeface="Calibri Light" panose="020F0302020204030204" pitchFamily="34" charset="0"/>
                <a:cs typeface="Calibri Light" panose="020F0302020204030204" pitchFamily="34" charset="0"/>
              </a:defRPr>
            </a:lvl1pPr>
            <a:lvl2pPr>
              <a:spcBef>
                <a:spcPts val="600"/>
              </a:spcBef>
              <a:spcAft>
                <a:spcPts val="600"/>
              </a:spcAft>
              <a:tabLst>
                <a:tab pos="6705432" algn="r"/>
              </a:tabLst>
              <a:defRPr sz="1300">
                <a:solidFill>
                  <a:schemeClr val="bg1"/>
                </a:solidFill>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sz="1300">
                <a:solidFill>
                  <a:schemeClr val="bg1"/>
                </a:solidFill>
                <a:latin typeface="Calibri Light" panose="020F0302020204030204" pitchFamily="34" charset="0"/>
                <a:cs typeface="Calibri Light" panose="020F0302020204030204" pitchFamily="34" charset="0"/>
              </a:defRPr>
            </a:lvl3pPr>
            <a:lvl4pPr marL="360000" indent="-180000">
              <a:spcBef>
                <a:spcPts val="600"/>
              </a:spcBef>
              <a:spcAft>
                <a:spcPts val="600"/>
              </a:spcAft>
              <a:tabLst>
                <a:tab pos="6705432" algn="r"/>
              </a:tabLst>
              <a:defRPr sz="1300">
                <a:solidFill>
                  <a:schemeClr val="bg1"/>
                </a:solidFill>
                <a:latin typeface="Calibri Light" panose="020F0302020204030204" pitchFamily="34" charset="0"/>
                <a:cs typeface="Calibri Light" panose="020F03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sz="1300" baseline="0">
                <a:solidFill>
                  <a:schemeClr val="bg1"/>
                </a:solidFill>
                <a:latin typeface="Calibri Light" panose="020F0302020204030204" pitchFamily="34" charset="0"/>
                <a:cs typeface="Calibri Light" panose="020F03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a:extLst>
              <a:ext uri="{FF2B5EF4-FFF2-40B4-BE49-F238E27FC236}">
                <a16:creationId xmlns:a16="http://schemas.microsoft.com/office/drawing/2014/main" id="{75D21722-4DE1-4DEF-BDFA-DCEC0A30B06B}"/>
              </a:ext>
            </a:extLst>
          </p:cNvPr>
          <p:cNvSpPr>
            <a:spLocks noGrp="1"/>
          </p:cNvSpPr>
          <p:nvPr>
            <p:ph type="title"/>
          </p:nvPr>
        </p:nvSpPr>
        <p:spPr>
          <a:xfrm>
            <a:off x="502920" y="320040"/>
            <a:ext cx="9163050" cy="698501"/>
          </a:xfrm>
          <a:prstGeom prst="rect">
            <a:avLst/>
          </a:prstGeom>
        </p:spPr>
        <p:txBody>
          <a:bodyPr vert="horz" lIns="0" tIns="0" rIns="0" bIns="0" rtlCol="0" anchor="t" anchorCtr="0">
            <a:noAutofit/>
          </a:bodyPr>
          <a:lstStyle>
            <a:lvl1pPr>
              <a:defRPr sz="2100">
                <a:solidFill>
                  <a:schemeClr val="bg1"/>
                </a:solidFill>
                <a:latin typeface="Calibri Light" panose="020F0302020204030204" pitchFamily="34" charset="0"/>
                <a:cs typeface="Calibri Light" panose="020F0302020204030204" pitchFamily="34" charset="0"/>
              </a:defRPr>
            </a:lvl1pPr>
          </a:lstStyle>
          <a:p>
            <a:r>
              <a:rPr lang="en-US" noProof="0"/>
              <a:t>Click to edit Master title style</a:t>
            </a:r>
            <a:endParaRPr lang="en-US" noProof="0" dirty="0"/>
          </a:p>
        </p:txBody>
      </p:sp>
      <p:sp>
        <p:nvSpPr>
          <p:cNvPr id="10" name="TextBox 9">
            <a:extLst>
              <a:ext uri="{FF2B5EF4-FFF2-40B4-BE49-F238E27FC236}">
                <a16:creationId xmlns:a16="http://schemas.microsoft.com/office/drawing/2014/main" id="{C38798D4-2938-44E3-89A4-055BB16F5CA3}"/>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130E7ADF-0140-4CAA-ABB6-24B46B5586E8}"/>
              </a:ext>
            </a:extLst>
          </p:cNvPr>
          <p:cNvSpPr>
            <a:spLocks noGrp="1"/>
          </p:cNvSpPr>
          <p:nvPr>
            <p:ph type="ftr" sz="quarter" idx="3"/>
          </p:nvPr>
        </p:nvSpPr>
        <p:spPr>
          <a:xfrm>
            <a:off x="6335184" y="6478588"/>
            <a:ext cx="4896559" cy="275411"/>
          </a:xfrm>
          <a:prstGeom prst="rect">
            <a:avLst/>
          </a:prstGeom>
        </p:spPr>
        <p:txBody>
          <a:bodyPr vert="horz" lIns="0" tIns="0" rIns="0" bIns="0" rtlCol="0" anchor="t"/>
          <a:lstStyle>
            <a:lvl1pPr algn="r">
              <a:defRPr lang="en-GB" sz="900" kern="1200">
                <a:solidFill>
                  <a:schemeClr val="bg1"/>
                </a:solidFill>
                <a:latin typeface="Calibri" panose="020F0502020204030204" pitchFamily="34" charset="0"/>
                <a:ea typeface="+mn-ea"/>
                <a:cs typeface="Calibri" panose="020F0502020204030204" pitchFamily="34" charset="0"/>
              </a:defRPr>
            </a:lvl1pPr>
          </a:lstStyle>
          <a:p>
            <a:r>
              <a:rPr lang="en-ZA"/>
              <a:t>Downturn Insurance - A Case for Restructuring Services</a:t>
            </a:r>
            <a:endParaRPr lang="en-GB" dirty="0"/>
          </a:p>
        </p:txBody>
      </p:sp>
      <p:sp>
        <p:nvSpPr>
          <p:cNvPr id="9" name="text" descr="{&quot;templafy&quot;:{&quot;id&quot;:&quot;be47f590-1662-4e0b-b149-1eb10451fe72&quot;}}" title="UserProfile.LegalEntity.Copyright">
            <a:extLst>
              <a:ext uri="{FF2B5EF4-FFF2-40B4-BE49-F238E27FC236}">
                <a16:creationId xmlns:a16="http://schemas.microsoft.com/office/drawing/2014/main" id="{E475E0AE-490A-41D1-9DB4-4C0B6F3974BB}"/>
              </a:ext>
            </a:extLst>
          </p:cNvPr>
          <p:cNvSpPr/>
          <p:nvPr userDrawn="1"/>
        </p:nvSpPr>
        <p:spPr bwMode="gray">
          <a:xfrm>
            <a:off x="501648" y="6477000"/>
            <a:ext cx="5355168" cy="275411"/>
          </a:xfrm>
          <a:prstGeom prst="rect">
            <a:avLst/>
          </a:prstGeom>
          <a:noFill/>
          <a:ln w="19050" algn="ctr">
            <a:noFill/>
            <a:miter lim="800000"/>
            <a:headEnd/>
            <a:tailEnd/>
          </a:ln>
        </p:spPr>
        <p:txBody>
          <a:bodyPr wrap="square" lIns="0" tIns="0" rIns="0" bIns="0" rtlCol="0" anchor="t"/>
          <a:lstStyle/>
          <a:p>
            <a:pPr algn="l">
              <a:lnSpc>
                <a:spcPct val="106000"/>
              </a:lnSpc>
              <a:buFont typeface="Wingdings 2" pitchFamily="18" charset="2"/>
              <a:buNone/>
            </a:pPr>
            <a:endParaRPr lang="en-GB" sz="900" kern="1200" dirty="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144126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2" name="Footer Placeholder 1">
            <a:extLst>
              <a:ext uri="{FF2B5EF4-FFF2-40B4-BE49-F238E27FC236}">
                <a16:creationId xmlns:a16="http://schemas.microsoft.com/office/drawing/2014/main" id="{A856DA32-2A77-4A94-A28D-5F2F444BF626}"/>
              </a:ext>
            </a:extLst>
          </p:cNvPr>
          <p:cNvSpPr>
            <a:spLocks noGrp="1"/>
          </p:cNvSpPr>
          <p:nvPr>
            <p:ph type="ftr" sz="quarter" idx="11"/>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483851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480484" y="1590675"/>
            <a:ext cx="9152466" cy="4708525"/>
          </a:xfrm>
          <a:prstGeom prst="rect">
            <a:avLst/>
          </a:prstGeom>
        </p:spPr>
        <p:txBody>
          <a:bodyPr lIns="0" tIns="0" rIns="0" bIns="0">
            <a:noAutofit/>
          </a:bodyPr>
          <a:lstStyle>
            <a:lvl1pPr>
              <a:spcBef>
                <a:spcPts val="4800"/>
              </a:spcBef>
              <a:defRPr sz="3600">
                <a:solidFill>
                  <a:schemeClr val="bg1"/>
                </a:solidFill>
                <a:latin typeface="Calibri Light" panose="020F0302020204030204" pitchFamily="34" charset="0"/>
                <a:cs typeface="Calibri Light" panose="020F0302020204030204" pitchFamily="34" charset="0"/>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6" name="TextBox 5">
            <a:extLst>
              <a:ext uri="{FF2B5EF4-FFF2-40B4-BE49-F238E27FC236}">
                <a16:creationId xmlns:a16="http://schemas.microsoft.com/office/drawing/2014/main" id="{8FCE9086-0268-46FF-BAED-366FEE466BC7}"/>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7" name="Footer Placeholder 4">
            <a:extLst>
              <a:ext uri="{FF2B5EF4-FFF2-40B4-BE49-F238E27FC236}">
                <a16:creationId xmlns:a16="http://schemas.microsoft.com/office/drawing/2014/main" id="{4942F346-D3CD-4528-8253-866354E82C2E}"/>
              </a:ext>
            </a:extLst>
          </p:cNvPr>
          <p:cNvSpPr>
            <a:spLocks noGrp="1"/>
          </p:cNvSpPr>
          <p:nvPr>
            <p:ph type="ftr" sz="quarter" idx="3"/>
          </p:nvPr>
        </p:nvSpPr>
        <p:spPr>
          <a:xfrm>
            <a:off x="6335184" y="6478588"/>
            <a:ext cx="4896559" cy="275411"/>
          </a:xfrm>
          <a:prstGeom prst="rect">
            <a:avLst/>
          </a:prstGeom>
        </p:spPr>
        <p:txBody>
          <a:bodyPr vert="horz" lIns="0" tIns="0" rIns="0" bIns="0" rtlCol="0" anchor="t"/>
          <a:lstStyle>
            <a:lvl1pPr algn="r">
              <a:defRPr lang="en-GB" sz="900" kern="1200">
                <a:solidFill>
                  <a:schemeClr val="bg1"/>
                </a:solidFill>
                <a:latin typeface="Calibri" panose="020F0502020204030204" pitchFamily="34" charset="0"/>
                <a:ea typeface="+mn-ea"/>
                <a:cs typeface="Calibri" panose="020F0502020204030204" pitchFamily="34" charset="0"/>
              </a:defRPr>
            </a:lvl1pPr>
          </a:lstStyle>
          <a:p>
            <a:r>
              <a:rPr lang="en-ZA"/>
              <a:t>Downturn Insurance - A Case for Restructuring Services</a:t>
            </a:r>
            <a:endParaRPr lang="en-GB" dirty="0"/>
          </a:p>
        </p:txBody>
      </p:sp>
      <p:sp>
        <p:nvSpPr>
          <p:cNvPr id="8" name="text" descr="{&quot;templafy&quot;:{&quot;id&quot;:&quot;476b274a-b525-4338-897d-f2da5fb0a3ef&quot;}}" title="UserProfile.LegalEntity.Copyright">
            <a:extLst>
              <a:ext uri="{FF2B5EF4-FFF2-40B4-BE49-F238E27FC236}">
                <a16:creationId xmlns:a16="http://schemas.microsoft.com/office/drawing/2014/main" id="{8B353731-B311-4B84-9989-6C083402A448}"/>
              </a:ext>
            </a:extLst>
          </p:cNvPr>
          <p:cNvSpPr/>
          <p:nvPr userDrawn="1"/>
        </p:nvSpPr>
        <p:spPr bwMode="gray">
          <a:xfrm>
            <a:off x="501648" y="6477000"/>
            <a:ext cx="5355168" cy="275411"/>
          </a:xfrm>
          <a:prstGeom prst="rect">
            <a:avLst/>
          </a:prstGeom>
          <a:noFill/>
          <a:ln w="19050" algn="ctr">
            <a:noFill/>
            <a:miter lim="800000"/>
            <a:headEnd/>
            <a:tailEnd/>
          </a:ln>
        </p:spPr>
        <p:txBody>
          <a:bodyPr wrap="square" lIns="0" tIns="0" rIns="0" bIns="0" rtlCol="0" anchor="t"/>
          <a:lstStyle/>
          <a:p>
            <a:pPr algn="l">
              <a:lnSpc>
                <a:spcPct val="106000"/>
              </a:lnSpc>
              <a:buFont typeface="Wingdings 2" pitchFamily="18" charset="2"/>
              <a:buNone/>
            </a:pPr>
            <a:endParaRPr lang="en-GB" sz="900" kern="1200" dirty="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116241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US"/>
              <a:t>Click to edit Master text styles</a:t>
            </a:r>
          </a:p>
        </p:txBody>
      </p:sp>
      <p:sp>
        <p:nvSpPr>
          <p:cNvPr id="2" name="text" descr="{&quot;templafy&quot;:{&quot;id&quot;:&quot;f5de4c5b-98eb-4f51-92fb-3d1e22c1ae05&quot;}}" title="Form.InternalExternal.Disclaimer">
            <a:extLst>
              <a:ext uri="{FF2B5EF4-FFF2-40B4-BE49-F238E27FC236}">
                <a16:creationId xmlns:a16="http://schemas.microsoft.com/office/drawing/2014/main" id="{52EC2AD3-BA2A-492D-9DC4-B62862F4BF4D}"/>
              </a:ext>
            </a:extLst>
          </p:cNvPr>
          <p:cNvSpPr/>
          <p:nvPr userDrawn="1"/>
        </p:nvSpPr>
        <p:spPr bwMode="gray">
          <a:xfrm>
            <a:off x="501649" y="4211955"/>
            <a:ext cx="8528936" cy="2169796"/>
          </a:xfrm>
          <a:prstGeom prst="rect">
            <a:avLst/>
          </a:prstGeom>
          <a:noFill/>
          <a:ln w="19050" algn="ctr">
            <a:noFill/>
            <a:miter lim="800000"/>
            <a:headEnd/>
            <a:tailEnd/>
          </a:ln>
        </p:spPr>
        <p:txBody>
          <a:bodyPr wrap="square" lIns="0" tIns="0" rIns="0" bIns="0" rtlCol="0" anchor="b"/>
          <a:lstStyle/>
          <a:p>
            <a:pPr algn="l">
              <a:lnSpc>
                <a:spcPct val="106000"/>
              </a:lnSpc>
              <a:buFont typeface="Wingdings 2" pitchFamily="18" charset="2"/>
              <a:buNone/>
            </a:pPr>
            <a:r>
              <a:rPr lang="en-GB" sz="900" kern="1200" dirty="0">
                <a:solidFill>
                  <a:schemeClr val="bg1"/>
                </a:solidFill>
                <a:latin typeface="Calibri" panose="020F0502020204030204" pitchFamily="34" charset="0"/>
                <a:ea typeface="+mn-ea"/>
                <a:cs typeface="Calibri" panose="020F0502020204030204" pitchFamily="34" charset="0"/>
              </a:rPr>
              <a:t>Deloitte refers to one or more of Deloitte Touche Tohmatsu Limited (“DTTL”), its global network of member firms, and their related entities (collectively, the “Deloitte organization”).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each other. DTTL does not provide services to clients. Please see www.deloitte.com/about to learn more.
This communication and any attachment to it is for internal distribution among personnel of Deloitte Touche Tohmatsu Limited (“DTTL”), its global network of member firms and their related entities (collectively, the “Deloitte organization”). It may contain confidential information and is intended solely for the use of the individual or entity to whom it is addressed. If you are not the intended recipient, please notify us immediately and then delete this communication and all copies of it on your system. Please do not use this communication in any way.
None of DTTL, its member firms, related entities, employees or agents shall be responsible for any loss or damage whatsoever arising directly or indirectly in connection with any person relying on this communication. DTTL and each of its member firms, and their related entities, are legally separate and independent entities.
© 2021. For information, contact Deloitte Touche Tohmatsu Limited.</a:t>
            </a:r>
          </a:p>
        </p:txBody>
      </p:sp>
      <p:pic>
        <p:nvPicPr>
          <p:cNvPr id="406655789" name="image" descr="{&quot;templafy&quot;:{&quot;id&quot;:&quot;65cddf70-2e31-4f39-a9dc-678ca115c02f&quot;}}"/>
          <p:cNvPicPr>
            <a:picLocks noChangeAspect="1"/>
          </p:cNvPicPr>
          <p:nvPr/>
        </p:nvPicPr>
        <p:blipFill>
          <a:blip r:embed="rId2"/>
          <a:stretch>
            <a:fillRect/>
          </a:stretch>
        </p:blipFill>
        <p:spPr>
          <a:xfrm>
            <a:off x="469901" y="457761"/>
            <a:ext cx="2286000" cy="1002013"/>
          </a:xfrm>
          <a:prstGeom prst="rect">
            <a:avLst/>
          </a:prstGeom>
        </p:spPr>
      </p:pic>
    </p:spTree>
    <p:extLst>
      <p:ext uri="{BB962C8B-B14F-4D97-AF65-F5344CB8AC3E}">
        <p14:creationId xmlns:p14="http://schemas.microsoft.com/office/powerpoint/2010/main" val="130799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2" name="Footer Placeholder 1">
            <a:extLst>
              <a:ext uri="{FF2B5EF4-FFF2-40B4-BE49-F238E27FC236}">
                <a16:creationId xmlns:a16="http://schemas.microsoft.com/office/drawing/2014/main" id="{2AC053AD-70BA-4967-B010-E0FD3CC6FC0D}"/>
              </a:ext>
            </a:extLst>
          </p:cNvPr>
          <p:cNvSpPr>
            <a:spLocks noGrp="1"/>
          </p:cNvSpPr>
          <p:nvPr>
            <p:ph type="ftr" sz="quarter" idx="11"/>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5834205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Footer Placeholder 1">
            <a:extLst>
              <a:ext uri="{FF2B5EF4-FFF2-40B4-BE49-F238E27FC236}">
                <a16:creationId xmlns:a16="http://schemas.microsoft.com/office/drawing/2014/main" id="{2D9EFA14-AE28-4CDF-B77B-3EDC13357899}"/>
              </a:ext>
            </a:extLst>
          </p:cNvPr>
          <p:cNvSpPr>
            <a:spLocks noGrp="1"/>
          </p:cNvSpPr>
          <p:nvPr>
            <p:ph type="ftr" sz="quarter" idx="16"/>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41825326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id="{12570462-8ABA-4732-8EE7-2C0986B14079}"/>
              </a:ext>
            </a:extLst>
          </p:cNvPr>
          <p:cNvSpPr>
            <a:spLocks noGrp="1"/>
          </p:cNvSpPr>
          <p:nvPr>
            <p:ph type="ftr" sz="quarter" idx="10"/>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13939877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3A983D6A-DB95-4A68-A92C-8ADC70ADD446}"/>
              </a:ext>
            </a:extLst>
          </p:cNvPr>
          <p:cNvSpPr>
            <a:spLocks noGrp="1"/>
          </p:cNvSpPr>
          <p:nvPr>
            <p:ph type="ftr" sz="quarter" idx="1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5851598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Footer Placeholder 1">
            <a:extLst>
              <a:ext uri="{FF2B5EF4-FFF2-40B4-BE49-F238E27FC236}">
                <a16:creationId xmlns:a16="http://schemas.microsoft.com/office/drawing/2014/main" id="{611F4910-3731-438A-881F-0139EDA4D1DE}"/>
              </a:ext>
            </a:extLst>
          </p:cNvPr>
          <p:cNvSpPr>
            <a:spLocks noGrp="1"/>
          </p:cNvSpPr>
          <p:nvPr>
            <p:ph type="ftr" sz="quarter" idx="14"/>
          </p:nvPr>
        </p:nvSpPr>
        <p:spPr/>
        <p:txBody>
          <a:bodyPr/>
          <a:lstStyle/>
          <a:p>
            <a:r>
              <a:rPr lang="en-ZA"/>
              <a:t>Downturn Insurance - A Case for Restructuring Services</a:t>
            </a:r>
            <a:endParaRPr lang="en-GB" dirty="0"/>
          </a:p>
        </p:txBody>
      </p:sp>
    </p:spTree>
    <p:extLst>
      <p:ext uri="{BB962C8B-B14F-4D97-AF65-F5344CB8AC3E}">
        <p14:creationId xmlns:p14="http://schemas.microsoft.com/office/powerpoint/2010/main" val="2632154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
        <p:nvSpPr>
          <p:cNvPr id="25" name="Rectangle 24">
            <a:hlinkClick r:id="" action="ppaction://noaction"/>
            <a:extLst>
              <a:ext uri="{FF2B5EF4-FFF2-40B4-BE49-F238E27FC236}">
                <a16:creationId xmlns:a16="http://schemas.microsoft.com/office/drawing/2014/main" id="{BD2E7770-AE44-4C34-BB4C-B250037F31F2}"/>
              </a:ext>
            </a:extLst>
          </p:cNvPr>
          <p:cNvSpPr/>
          <p:nvPr userDrawn="1"/>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6" name="Rectangle 25">
            <a:hlinkClick r:id="" action="ppaction://noaction"/>
            <a:extLst>
              <a:ext uri="{FF2B5EF4-FFF2-40B4-BE49-F238E27FC236}">
                <a16:creationId xmlns:a16="http://schemas.microsoft.com/office/drawing/2014/main" id="{7C67449F-AF8F-4AEA-A2B8-B6AC18720D9F}"/>
              </a:ext>
            </a:extLst>
          </p:cNvPr>
          <p:cNvSpPr/>
          <p:nvPr userDrawn="1"/>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7" name="Rectangle 26">
            <a:hlinkClick r:id="" action="ppaction://noaction"/>
            <a:extLst>
              <a:ext uri="{FF2B5EF4-FFF2-40B4-BE49-F238E27FC236}">
                <a16:creationId xmlns:a16="http://schemas.microsoft.com/office/drawing/2014/main" id="{8F8248DC-0550-496B-8019-234B8555E594}"/>
              </a:ext>
            </a:extLst>
          </p:cNvPr>
          <p:cNvSpPr/>
          <p:nvPr userDrawn="1"/>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8" name="Rectangle 27">
            <a:hlinkClick r:id="" action="ppaction://noaction"/>
            <a:extLst>
              <a:ext uri="{FF2B5EF4-FFF2-40B4-BE49-F238E27FC236}">
                <a16:creationId xmlns:a16="http://schemas.microsoft.com/office/drawing/2014/main" id="{CE4F2AAE-7F85-4407-90F7-92DD7E2EEB47}"/>
              </a:ext>
            </a:extLst>
          </p:cNvPr>
          <p:cNvSpPr/>
          <p:nvPr userDrawn="1"/>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Footer Placeholder 4">
            <a:extLst>
              <a:ext uri="{FF2B5EF4-FFF2-40B4-BE49-F238E27FC236}">
                <a16:creationId xmlns:a16="http://schemas.microsoft.com/office/drawing/2014/main" id="{5FE43C5A-A8D7-48D9-AD06-FEB2E4263E84}"/>
              </a:ext>
            </a:extLst>
          </p:cNvPr>
          <p:cNvSpPr>
            <a:spLocks noGrp="1"/>
          </p:cNvSpPr>
          <p:nvPr>
            <p:ph type="ftr" sz="quarter" idx="3"/>
          </p:nvPr>
        </p:nvSpPr>
        <p:spPr>
          <a:xfrm>
            <a:off x="6335184" y="6478588"/>
            <a:ext cx="4896559" cy="275411"/>
          </a:xfrm>
          <a:prstGeom prst="rect">
            <a:avLst/>
          </a:prstGeom>
        </p:spPr>
        <p:txBody>
          <a:bodyPr vert="horz" lIns="0" tIns="0" rIns="0" bIns="0" rtlCol="0" anchor="t"/>
          <a:lstStyle>
            <a:lvl1pPr algn="r">
              <a:defRPr lang="en-GB" sz="900" kern="1200">
                <a:solidFill>
                  <a:schemeClr val="tx1"/>
                </a:solidFill>
                <a:latin typeface="Calibri" panose="020F0502020204030204" pitchFamily="34" charset="0"/>
                <a:ea typeface="+mn-ea"/>
                <a:cs typeface="Calibri" panose="020F0502020204030204" pitchFamily="34" charset="0"/>
              </a:defRPr>
            </a:lvl1pPr>
          </a:lstStyle>
          <a:p>
            <a:r>
              <a:rPr lang="en-ZA"/>
              <a:t>Downturn Insurance - A Case for Restructuring Services</a:t>
            </a:r>
            <a:endParaRPr lang="en-GB" dirty="0"/>
          </a:p>
        </p:txBody>
      </p:sp>
      <p:sp>
        <p:nvSpPr>
          <p:cNvPr id="13" name="text" descr="{&quot;templafy&quot;:{&quot;id&quot;:&quot;8bc18bdf-fb49-45d1-b440-08890d570e49&quot;}}" title="UserProfile.LegalEntity.Copyright">
            <a:extLst>
              <a:ext uri="{FF2B5EF4-FFF2-40B4-BE49-F238E27FC236}">
                <a16:creationId xmlns:a16="http://schemas.microsoft.com/office/drawing/2014/main" id="{3308DDD7-370E-4F8F-A5F4-4F065E7E7BDA}"/>
              </a:ext>
            </a:extLst>
          </p:cNvPr>
          <p:cNvSpPr/>
          <p:nvPr userDrawn="1"/>
        </p:nvSpPr>
        <p:spPr bwMode="gray">
          <a:xfrm>
            <a:off x="501648" y="6477000"/>
            <a:ext cx="5355168" cy="275411"/>
          </a:xfrm>
          <a:prstGeom prst="rect">
            <a:avLst/>
          </a:prstGeom>
          <a:noFill/>
          <a:ln w="19050" algn="ctr">
            <a:noFill/>
            <a:miter lim="800000"/>
            <a:headEnd/>
            <a:tailEnd/>
          </a:ln>
        </p:spPr>
        <p:txBody>
          <a:bodyPr wrap="square" lIns="0" tIns="0" rIns="0" bIns="0" rtlCol="0" anchor="t"/>
          <a:lstStyle/>
          <a:p>
            <a:pPr algn="l">
              <a:lnSpc>
                <a:spcPct val="106000"/>
              </a:lnSpc>
              <a:buFont typeface="Wingdings 2" pitchFamily="18" charset="2"/>
              <a:buNone/>
            </a:pPr>
            <a:endParaRPr lang="en-GB" sz="900" kern="1200" dirty="0">
              <a:solidFill>
                <a:schemeClr val="tx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29917170"/>
      </p:ext>
    </p:extLst>
  </p:cSld>
  <p:clrMap bg1="lt1" tx1="dk1" bg2="lt2" tx2="dk2" accent1="accent1" accent2="accent2" accent3="accent3" accent4="accent4" accent5="accent5" accent6="accent6" hlink="hlink" folHlink="folHlink"/>
  <p:sldLayoutIdLst>
    <p:sldLayoutId id="2147484183" r:id="rId1"/>
    <p:sldLayoutId id="2147484190" r:id="rId2"/>
    <p:sldLayoutId id="2147484144" r:id="rId3"/>
    <p:sldLayoutId id="2147484145"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 id="2147484170" r:id="rId28"/>
    <p:sldLayoutId id="2147483681" r:id="rId29"/>
    <p:sldLayoutId id="2147483679" r:id="rId30"/>
    <p:sldLayoutId id="2147483695" r:id="rId31"/>
    <p:sldLayoutId id="2147483752" r:id="rId32"/>
    <p:sldLayoutId id="2147483713" r:id="rId33"/>
    <p:sldLayoutId id="2147483699" r:id="rId34"/>
    <p:sldLayoutId id="2147483717" r:id="rId35"/>
    <p:sldLayoutId id="2147483721" r:id="rId36"/>
    <p:sldLayoutId id="2147483725" r:id="rId37"/>
    <p:sldLayoutId id="2147483726" r:id="rId38"/>
    <p:sldLayoutId id="2147484060" r:id="rId39"/>
    <p:sldLayoutId id="2147484061" r:id="rId40"/>
    <p:sldLayoutId id="2147484172" r:id="rId41"/>
  </p:sldLayoutIdLst>
  <p:transition>
    <p:fade/>
  </p:transition>
  <p:hf sldNum="0"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4220" userDrawn="1">
          <p15:clr>
            <a:srgbClr val="A4A3A4"/>
          </p15:clr>
        </p15:guide>
        <p15:guide id="24" orient="horz" pos="2160" userDrawn="1">
          <p15:clr>
            <a:srgbClr val="A4A3A4"/>
          </p15:clr>
        </p15:guide>
        <p15:guide id="25" orient="horz" pos="3968" userDrawn="1">
          <p15:clr>
            <a:srgbClr val="A4A3A4"/>
          </p15:clr>
        </p15:guide>
        <p15:guide id="26" pos="296" userDrawn="1">
          <p15:clr>
            <a:srgbClr val="A4A3A4"/>
          </p15:clr>
        </p15:guide>
        <p15:guide id="27" pos="6068" userDrawn="1">
          <p15:clr>
            <a:srgbClr val="A4A3A4"/>
          </p15:clr>
        </p15:guide>
        <p15:guide id="28" orient="horz" pos="1071" userDrawn="1">
          <p15:clr>
            <a:srgbClr val="A4A3A4"/>
          </p15:clr>
        </p15:guide>
        <p15:guide id="29" orient="horz" pos="245" userDrawn="1">
          <p15:clr>
            <a:srgbClr val="A4A3A4"/>
          </p15:clr>
        </p15:guide>
        <p15:guide id="30" orient="horz" pos="4081" userDrawn="1">
          <p15:clr>
            <a:srgbClr val="A4A3A4"/>
          </p15:clr>
        </p15:guide>
        <p15:guide id="31" pos="4106" userDrawn="1">
          <p15:clr>
            <a:srgbClr val="A4A3A4"/>
          </p15:clr>
        </p15:guide>
        <p15:guide id="32" pos="1163" userDrawn="1">
          <p15:clr>
            <a:srgbClr val="A4A3A4"/>
          </p15:clr>
        </p15:guide>
        <p15:guide id="33" pos="1277" userDrawn="1">
          <p15:clr>
            <a:srgbClr val="A4A3A4"/>
          </p15:clr>
        </p15:guide>
        <p15:guide id="34" pos="2144" userDrawn="1">
          <p15:clr>
            <a:srgbClr val="A4A3A4"/>
          </p15:clr>
        </p15:guide>
        <p15:guide id="35" pos="2258" userDrawn="1">
          <p15:clr>
            <a:srgbClr val="A4A3A4"/>
          </p15:clr>
        </p15:guide>
        <p15:guide id="36" pos="5087" userDrawn="1">
          <p15:clr>
            <a:srgbClr val="A4A3A4"/>
          </p15:clr>
        </p15:guide>
        <p15:guide id="37" pos="3125" userDrawn="1">
          <p15:clr>
            <a:srgbClr val="A4A3A4"/>
          </p15:clr>
        </p15:guide>
        <p15:guide id="38" pos="3182" userDrawn="1">
          <p15:clr>
            <a:srgbClr val="A4A3A4"/>
          </p15:clr>
        </p15:guide>
        <p15:guide id="39" pos="3239" userDrawn="1">
          <p15:clr>
            <a:srgbClr val="A4A3A4"/>
          </p15:clr>
        </p15:guide>
        <p15:guide id="40" pos="5201" userDrawn="1">
          <p15:clr>
            <a:srgbClr val="A4A3A4"/>
          </p15:clr>
        </p15:guide>
        <p15:guide id="41" orient="horz" pos="1049" userDrawn="1">
          <p15:clr>
            <a:srgbClr val="A4A3A4"/>
          </p15:clr>
        </p15:guide>
        <p15:guide id="42" orient="horz" pos="641" userDrawn="1">
          <p15:clr>
            <a:srgbClr val="A4A3A4"/>
          </p15:clr>
        </p15:guide>
        <p15:guide id="43" orient="horz" pos="288" userDrawn="1">
          <p15:clr>
            <a:srgbClr val="A4A3A4"/>
          </p15:clr>
        </p15:guide>
        <p15:guide id="44" pos="7559" userDrawn="1">
          <p15:clr>
            <a:srgbClr val="A4A3A4"/>
          </p15:clr>
        </p15:guide>
        <p15:guide id="45" pos="6365" userDrawn="1">
          <p15:clr>
            <a:srgbClr val="A4A3A4"/>
          </p15:clr>
        </p15:guide>
        <p15:guide id="46" pos="6471"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emf"/><Relationship Id="rId2" Type="http://schemas.openxmlformats.org/officeDocument/2006/relationships/customXml" Target="../../customXml/item6.xml"/><Relationship Id="rId1" Type="http://schemas.openxmlformats.org/officeDocument/2006/relationships/customXml" Target="../../customXml/item4.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5.jpeg"/><Relationship Id="rId3" Type="http://schemas.openxmlformats.org/officeDocument/2006/relationships/slideLayout" Target="../slideLayouts/slideLayout4.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cid:8B071BDB-F76D-4462-A3A3-A9535E01AEA3-L0-001" TargetMode="External"/><Relationship Id="rId2" Type="http://schemas.openxmlformats.org/officeDocument/2006/relationships/customXml" Target="../../customXml/item16.xml"/><Relationship Id="rId16" Type="http://schemas.openxmlformats.org/officeDocument/2006/relationships/image" Target="../media/image14.jpeg"/><Relationship Id="rId1" Type="http://schemas.openxmlformats.org/officeDocument/2006/relationships/customXml" Target="../../customXml/item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slide" Target="slide6.xml"/><Relationship Id="rId15" Type="http://schemas.openxmlformats.org/officeDocument/2006/relationships/image" Target="cid:9A70DBDE-526C-4EBA-A84C-E8E4B16C3B60-L0-001" TargetMode="External"/><Relationship Id="rId10" Type="http://schemas.openxmlformats.org/officeDocument/2006/relationships/image" Target="../media/image9.png"/><Relationship Id="rId19" Type="http://schemas.openxmlformats.org/officeDocument/2006/relationships/image" Target="cid:EA84FE24-7E07-4CA5-95AE-EF7C9A97CCD7-L0-001" TargetMode="External"/><Relationship Id="rId4" Type="http://schemas.openxmlformats.org/officeDocument/2006/relationships/notesSlide" Target="../notesSlides/notesSlide2.xml"/><Relationship Id="rId9" Type="http://schemas.openxmlformats.org/officeDocument/2006/relationships/image" Target="../media/image8.pn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8.xml"/><Relationship Id="rId1" Type="http://schemas.openxmlformats.org/officeDocument/2006/relationships/customXml" Target="../../customXml/item5.xml"/><Relationship Id="rId5" Type="http://schemas.openxmlformats.org/officeDocument/2006/relationships/slide" Target="slide6.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8.xml"/><Relationship Id="rId1" Type="http://schemas.openxmlformats.org/officeDocument/2006/relationships/customXml" Target="../../customXml/item14.xml"/><Relationship Id="rId5" Type="http://schemas.openxmlformats.org/officeDocument/2006/relationships/slide" Target="slide6.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2.xml"/><Relationship Id="rId1" Type="http://schemas.openxmlformats.org/officeDocument/2006/relationships/customXml" Target="../../customXml/item7.xml"/><Relationship Id="rId5" Type="http://schemas.openxmlformats.org/officeDocument/2006/relationships/slide" Target="slide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9.xml"/><Relationship Id="rId1" Type="http://schemas.openxmlformats.org/officeDocument/2006/relationships/customXml" Target="../../customXml/item2.xml"/><Relationship Id="rId5" Type="http://schemas.openxmlformats.org/officeDocument/2006/relationships/slide" Target="slide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21.xml"/><Relationship Id="rId1" Type="http://schemas.openxmlformats.org/officeDocument/2006/relationships/customXml" Target="../../customXml/item20.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5.xml"/><Relationship Id="rId1" Type="http://schemas.openxmlformats.org/officeDocument/2006/relationships/customXml" Target="../../customXml/item9.xml"/><Relationship Id="rId5" Type="http://schemas.openxmlformats.org/officeDocument/2006/relationships/slide" Target="slide6.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emf"/><Relationship Id="rId2" Type="http://schemas.openxmlformats.org/officeDocument/2006/relationships/customXml" Target="../../customXml/item22.xml"/><Relationship Id="rId1" Type="http://schemas.openxmlformats.org/officeDocument/2006/relationships/customXml" Target="../../customXml/item23.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9">
            <a:extLst>
              <a:ext uri="{FF2B5EF4-FFF2-40B4-BE49-F238E27FC236}">
                <a16:creationId xmlns:a16="http://schemas.microsoft.com/office/drawing/2014/main" id="{07856CAE-15A5-40AA-B951-BAE6E21B3732}"/>
              </a:ext>
            </a:extLst>
          </p:cNvPr>
          <p:cNvPicPr>
            <a:picLocks noChangeAspect="1"/>
          </p:cNvPicPr>
          <p:nvPr>
            <p:custDataLst>
              <p:tags r:id="rId3"/>
            </p:custDataLst>
          </p:nvPr>
        </p:nvPicPr>
        <p:blipFill rotWithShape="1">
          <a:blip r:embed="rId6" cstate="email">
            <a:extLst>
              <a:ext uri="{28A0092B-C50C-407E-A947-70E740481C1C}">
                <a14:useLocalDpi xmlns:a14="http://schemas.microsoft.com/office/drawing/2010/main" val="0"/>
              </a:ext>
            </a:extLst>
          </a:blip>
          <a:srcRect/>
          <a:stretch/>
        </p:blipFill>
        <p:spPr>
          <a:xfrm>
            <a:off x="3209831" y="715471"/>
            <a:ext cx="5930330" cy="5404104"/>
          </a:xfrm>
          <a:prstGeom prst="rect">
            <a:avLst/>
          </a:prstGeom>
        </p:spPr>
      </p:pic>
      <p:sp>
        <p:nvSpPr>
          <p:cNvPr id="4" name="Title 3">
            <a:extLst>
              <a:ext uri="{FF2B5EF4-FFF2-40B4-BE49-F238E27FC236}">
                <a16:creationId xmlns:a16="http://schemas.microsoft.com/office/drawing/2014/main" id="{889C3B06-0C7A-48E7-B867-B80CED67201D}"/>
              </a:ext>
            </a:extLst>
          </p:cNvPr>
          <p:cNvSpPr>
            <a:spLocks noGrp="1"/>
          </p:cNvSpPr>
          <p:nvPr>
            <p:ph type="ctrTitle"/>
          </p:nvPr>
        </p:nvSpPr>
        <p:spPr/>
        <p:txBody>
          <a:bodyPr/>
          <a:lstStyle/>
          <a:p>
            <a:r>
              <a:rPr lang="en-US" dirty="0"/>
              <a:t>Downturn Insurance</a:t>
            </a:r>
            <a:br>
              <a:rPr lang="en-US" dirty="0"/>
            </a:br>
            <a:r>
              <a:rPr lang="en-US" dirty="0">
                <a:solidFill>
                  <a:schemeClr val="tx1"/>
                </a:solidFill>
              </a:rPr>
              <a:t>A Case for Restructuring Services</a:t>
            </a:r>
          </a:p>
        </p:txBody>
      </p:sp>
      <p:sp>
        <p:nvSpPr>
          <p:cNvPr id="7" name="Text Placeholder 6">
            <a:extLst>
              <a:ext uri="{FF2B5EF4-FFF2-40B4-BE49-F238E27FC236}">
                <a16:creationId xmlns:a16="http://schemas.microsoft.com/office/drawing/2014/main" id="{F94C65F6-8EEC-4BDC-A0C8-8DB31CC2707F}"/>
              </a:ext>
            </a:extLst>
          </p:cNvPr>
          <p:cNvSpPr>
            <a:spLocks noGrp="1"/>
          </p:cNvSpPr>
          <p:nvPr>
            <p:ph type="body" sz="quarter" idx="10"/>
          </p:nvPr>
        </p:nvSpPr>
        <p:spPr/>
        <p:txBody>
          <a:bodyPr/>
          <a:lstStyle/>
          <a:p>
            <a:r>
              <a:rPr lang="en-US" dirty="0"/>
              <a:t>Jo Mitchell-Marais</a:t>
            </a:r>
          </a:p>
          <a:p>
            <a:endParaRPr lang="en-US" dirty="0"/>
          </a:p>
        </p:txBody>
      </p:sp>
      <p:sp>
        <p:nvSpPr>
          <p:cNvPr id="21" name="Freeform 88">
            <a:hlinkClick r:id="" action="ppaction://hlinkshowjump?jump=nextslide"/>
            <a:extLst>
              <a:ext uri="{FF2B5EF4-FFF2-40B4-BE49-F238E27FC236}">
                <a16:creationId xmlns:a16="http://schemas.microsoft.com/office/drawing/2014/main" id="{C5290CC4-B6A2-4A6E-9C22-CDCE3B180166}"/>
              </a:ext>
            </a:extLst>
          </p:cNvPr>
          <p:cNvSpPr>
            <a:spLocks noChangeAspect="1" noEditPoints="1"/>
          </p:cNvSpPr>
          <p:nvPr/>
        </p:nvSpPr>
        <p:spPr bwMode="auto">
          <a:xfrm>
            <a:off x="11345064" y="4698957"/>
            <a:ext cx="367041"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A7A8AA"/>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6D076FFE-4E5D-E54A-8EDC-9266DC95D49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356986" y="5332396"/>
            <a:ext cx="1355119" cy="1195425"/>
          </a:xfrm>
          <a:prstGeom prst="rect">
            <a:avLst/>
          </a:prstGeom>
        </p:spPr>
      </p:pic>
    </p:spTree>
    <p:custDataLst>
      <p:custData r:id="rId1"/>
      <p:custData r:id="rId2"/>
    </p:custDataLst>
    <p:extLst>
      <p:ext uri="{BB962C8B-B14F-4D97-AF65-F5344CB8AC3E}">
        <p14:creationId xmlns:p14="http://schemas.microsoft.com/office/powerpoint/2010/main" val="2112094128"/>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a16="http://schemas.microsoft.com/office/drawing/2014/ma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F71A5B1-56F2-4D71-9366-28D4C8275FEE}"/>
              </a:ext>
            </a:extLst>
          </p:cNvPr>
          <p:cNvSpPr/>
          <p:nvPr/>
        </p:nvSpPr>
        <p:spPr bwMode="gray">
          <a:xfrm>
            <a:off x="11311061" y="465487"/>
            <a:ext cx="432000"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Oval 7">
            <a:extLst>
              <a:ext uri="{FF2B5EF4-FFF2-40B4-BE49-F238E27FC236}">
                <a16:creationId xmlns:a16="http://schemas.microsoft.com/office/drawing/2014/main" id="{0E1A40DB-AC46-41A5-ADA1-8324A488B97C}"/>
              </a:ext>
            </a:extLst>
          </p:cNvPr>
          <p:cNvSpPr/>
          <p:nvPr/>
        </p:nvSpPr>
        <p:spPr bwMode="gray">
          <a:xfrm>
            <a:off x="11280775" y="1035295"/>
            <a:ext cx="462286" cy="462286"/>
          </a:xfrm>
          <a:prstGeom prst="ellipse">
            <a:avLst/>
          </a:prstGeom>
          <a:solidFill>
            <a:schemeClr val="tx1"/>
          </a:solidFill>
          <a:ln w="19050" algn="ctr">
            <a:noFill/>
            <a:miter lim="800000"/>
            <a:headEnd/>
            <a:tailEnd/>
          </a:ln>
        </p:spPr>
        <p:txBody>
          <a:bodyPr wrap="square" lIns="0" tIns="0" rIns="0" bIns="0" rtlCol="0" anchor="ctr"/>
          <a:lstStyle/>
          <a:p>
            <a:pPr algn="ctr">
              <a:lnSpc>
                <a:spcPct val="106000"/>
              </a:lnSpc>
            </a:pPr>
            <a:r>
              <a:rPr lang="ru-RU" sz="1400" dirty="0">
                <a:solidFill>
                  <a:schemeClr val="bg1"/>
                </a:solidFill>
              </a:rPr>
              <a:t>01</a:t>
            </a:r>
            <a:endParaRPr lang="en-GB" sz="1400" dirty="0">
              <a:solidFill>
                <a:schemeClr val="bg1"/>
              </a:solidFill>
            </a:endParaRPr>
          </a:p>
        </p:txBody>
      </p:sp>
      <p:sp>
        <p:nvSpPr>
          <p:cNvPr id="9" name="Oval 8">
            <a:hlinkClick r:id="" action="ppaction://noaction"/>
            <a:extLst>
              <a:ext uri="{FF2B5EF4-FFF2-40B4-BE49-F238E27FC236}">
                <a16:creationId xmlns:a16="http://schemas.microsoft.com/office/drawing/2014/main" id="{AF245C74-4C8B-47C5-BFD6-6BF0D92838BC}"/>
              </a:ext>
            </a:extLst>
          </p:cNvPr>
          <p:cNvSpPr/>
          <p:nvPr/>
        </p:nvSpPr>
        <p:spPr bwMode="gray">
          <a:xfrm>
            <a:off x="11280775" y="1627102"/>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02</a:t>
            </a:r>
            <a:endParaRPr lang="en-GB" sz="1400" dirty="0">
              <a:solidFill>
                <a:schemeClr val="bg1"/>
              </a:solidFill>
            </a:endParaRPr>
          </a:p>
        </p:txBody>
      </p:sp>
      <p:sp>
        <p:nvSpPr>
          <p:cNvPr id="10" name="Oval 9">
            <a:hlinkClick r:id="" action="ppaction://noaction"/>
            <a:extLst>
              <a:ext uri="{FF2B5EF4-FFF2-40B4-BE49-F238E27FC236}">
                <a16:creationId xmlns:a16="http://schemas.microsoft.com/office/drawing/2014/main" id="{A1AD8431-B64B-4811-9AE5-7EC05ACCBD08}"/>
              </a:ext>
            </a:extLst>
          </p:cNvPr>
          <p:cNvSpPr/>
          <p:nvPr/>
        </p:nvSpPr>
        <p:spPr bwMode="gray">
          <a:xfrm>
            <a:off x="11280775" y="221891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03</a:t>
            </a:r>
            <a:endParaRPr lang="en-GB" sz="1400" dirty="0">
              <a:solidFill>
                <a:schemeClr val="bg1"/>
              </a:solidFill>
            </a:endParaRPr>
          </a:p>
        </p:txBody>
      </p:sp>
      <p:sp>
        <p:nvSpPr>
          <p:cNvPr id="11" name="Oval 10">
            <a:hlinkClick r:id="" action="ppaction://noaction"/>
            <a:extLst>
              <a:ext uri="{FF2B5EF4-FFF2-40B4-BE49-F238E27FC236}">
                <a16:creationId xmlns:a16="http://schemas.microsoft.com/office/drawing/2014/main" id="{3E42FED2-7F08-414C-99C7-0A3221F16BAA}"/>
              </a:ext>
            </a:extLst>
          </p:cNvPr>
          <p:cNvSpPr/>
          <p:nvPr/>
        </p:nvSpPr>
        <p:spPr bwMode="gray">
          <a:xfrm>
            <a:off x="11280775" y="2810718"/>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04</a:t>
            </a:r>
            <a:endParaRPr lang="en-GB" sz="1400" dirty="0">
              <a:solidFill>
                <a:schemeClr val="bg1"/>
              </a:solidFill>
            </a:endParaRPr>
          </a:p>
        </p:txBody>
      </p:sp>
      <p:sp>
        <p:nvSpPr>
          <p:cNvPr id="12" name="Freeform 337">
            <a:hlinkClick r:id="rId5" action="ppaction://hlinksldjump"/>
            <a:extLst>
              <a:ext uri="{FF2B5EF4-FFF2-40B4-BE49-F238E27FC236}">
                <a16:creationId xmlns:a16="http://schemas.microsoft.com/office/drawing/2014/main" id="{07CC9EEE-15F6-49B8-BD2C-CDE62F369B32}"/>
              </a:ext>
            </a:extLst>
          </p:cNvPr>
          <p:cNvSpPr>
            <a:spLocks noChangeAspect="1" noEditPoints="1"/>
          </p:cNvSpPr>
          <p:nvPr/>
        </p:nvSpPr>
        <p:spPr bwMode="auto">
          <a:xfrm>
            <a:off x="11294487" y="457200"/>
            <a:ext cx="448574" cy="4485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7EEF3163-63F4-4467-8E51-BAABBAE1CCA0}"/>
              </a:ext>
            </a:extLst>
          </p:cNvPr>
          <p:cNvSpPr>
            <a:spLocks noGrp="1"/>
          </p:cNvSpPr>
          <p:nvPr>
            <p:ph type="ftr" sz="quarter" idx="11"/>
          </p:nvPr>
        </p:nvSpPr>
        <p:spPr/>
        <p:txBody>
          <a:bodyPr/>
          <a:lstStyle/>
          <a:p>
            <a:r>
              <a:rPr lang="en-ZA"/>
              <a:t>Downturn Insurance - A Case for Restructuring Services</a:t>
            </a:r>
            <a:endParaRPr lang="en-GB" dirty="0"/>
          </a:p>
        </p:txBody>
      </p:sp>
      <p:pic>
        <p:nvPicPr>
          <p:cNvPr id="13" name="Picture 12">
            <a:extLst>
              <a:ext uri="{FF2B5EF4-FFF2-40B4-BE49-F238E27FC236}">
                <a16:creationId xmlns:a16="http://schemas.microsoft.com/office/drawing/2014/main" id="{E5328A13-9E66-4E79-B35E-55C098C87864}"/>
              </a:ext>
            </a:extLst>
          </p:cNvPr>
          <p:cNvPicPr/>
          <p:nvPr/>
        </p:nvPicPr>
        <p:blipFill rotWithShape="1">
          <a:blip r:embed="rId6"/>
          <a:srcRect l="26220" t="36310" r="42766" b="35715"/>
          <a:stretch/>
        </p:blipFill>
        <p:spPr bwMode="auto">
          <a:xfrm rot="20027381">
            <a:off x="431563" y="2376672"/>
            <a:ext cx="2679065" cy="1359535"/>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544AE13A-4247-4628-B369-833CC7C07660}"/>
              </a:ext>
            </a:extLst>
          </p:cNvPr>
          <p:cNvPicPr/>
          <p:nvPr/>
        </p:nvPicPr>
        <p:blipFill rotWithShape="1">
          <a:blip r:embed="rId7"/>
          <a:srcRect l="26559" t="54708" r="41282" b="14626"/>
          <a:stretch/>
        </p:blipFill>
        <p:spPr bwMode="auto">
          <a:xfrm>
            <a:off x="3356450" y="2056869"/>
            <a:ext cx="2607945" cy="1398905"/>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26F48486-10D9-4086-A82C-C9EFD48FE716}"/>
              </a:ext>
            </a:extLst>
          </p:cNvPr>
          <p:cNvPicPr/>
          <p:nvPr/>
        </p:nvPicPr>
        <p:blipFill rotWithShape="1">
          <a:blip r:embed="rId8"/>
          <a:srcRect l="26896" t="55015" r="41646" b="24239"/>
          <a:stretch/>
        </p:blipFill>
        <p:spPr bwMode="auto">
          <a:xfrm rot="2039305">
            <a:off x="8534885" y="1565127"/>
            <a:ext cx="2527935" cy="937895"/>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FF1CD2C3-0B47-4F71-9666-5E8EFFF5C177}"/>
              </a:ext>
            </a:extLst>
          </p:cNvPr>
          <p:cNvPicPr/>
          <p:nvPr/>
        </p:nvPicPr>
        <p:blipFill rotWithShape="1">
          <a:blip r:embed="rId9"/>
          <a:srcRect l="23207" t="49782" r="37677" b="19453"/>
          <a:stretch/>
        </p:blipFill>
        <p:spPr bwMode="auto">
          <a:xfrm>
            <a:off x="319218" y="4374270"/>
            <a:ext cx="3108960" cy="1375410"/>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86E1DDE7-B9F6-4EFE-A763-6F7F89BEFDD8}"/>
              </a:ext>
            </a:extLst>
          </p:cNvPr>
          <p:cNvPicPr/>
          <p:nvPr/>
        </p:nvPicPr>
        <p:blipFill rotWithShape="1">
          <a:blip r:embed="rId10"/>
          <a:srcRect l="26480" t="54442" r="41700" b="9199"/>
          <a:stretch/>
        </p:blipFill>
        <p:spPr bwMode="auto">
          <a:xfrm>
            <a:off x="4752653" y="4501305"/>
            <a:ext cx="2404903" cy="1508760"/>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4FDCBECD-CD94-4CF9-B7A0-F2C0B1FBBDFD}"/>
              </a:ext>
            </a:extLst>
          </p:cNvPr>
          <p:cNvPicPr/>
          <p:nvPr/>
        </p:nvPicPr>
        <p:blipFill rotWithShape="1">
          <a:blip r:embed="rId11"/>
          <a:srcRect l="26504" t="58212" r="39236" b="14647"/>
          <a:stretch/>
        </p:blipFill>
        <p:spPr bwMode="auto">
          <a:xfrm>
            <a:off x="7407759" y="4442850"/>
            <a:ext cx="2391093" cy="1306830"/>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30474148-75DD-467D-9842-18E3BE5280AE}"/>
              </a:ext>
            </a:extLst>
          </p:cNvPr>
          <p:cNvPicPr/>
          <p:nvPr/>
        </p:nvPicPr>
        <p:blipFill rotWithShape="1">
          <a:blip r:embed="rId12"/>
          <a:srcRect l="26644" t="54013" r="39375" b="20575"/>
          <a:stretch/>
        </p:blipFill>
        <p:spPr bwMode="auto">
          <a:xfrm>
            <a:off x="6563430" y="3024464"/>
            <a:ext cx="3156585" cy="1327785"/>
          </a:xfrm>
          <a:prstGeom prst="rect">
            <a:avLst/>
          </a:prstGeom>
          <a:ln>
            <a:noFill/>
          </a:ln>
          <a:extLst>
            <a:ext uri="{53640926-AAD7-44D8-BBD7-CCE9431645EC}">
              <a14:shadowObscured xmlns:a14="http://schemas.microsoft.com/office/drawing/2010/main"/>
            </a:ext>
          </a:extLst>
        </p:spPr>
      </p:pic>
      <p:sp>
        <p:nvSpPr>
          <p:cNvPr id="21" name="Text Placeholder 1">
            <a:extLst>
              <a:ext uri="{FF2B5EF4-FFF2-40B4-BE49-F238E27FC236}">
                <a16:creationId xmlns:a16="http://schemas.microsoft.com/office/drawing/2014/main" id="{DE7CE4E3-E002-4823-859E-1D64DB39A02C}"/>
              </a:ext>
            </a:extLst>
          </p:cNvPr>
          <p:cNvSpPr>
            <a:spLocks noGrp="1"/>
          </p:cNvSpPr>
          <p:nvPr>
            <p:ph type="body" sz="quarter" idx="10"/>
          </p:nvPr>
        </p:nvSpPr>
        <p:spPr>
          <a:xfrm>
            <a:off x="449463" y="938656"/>
            <a:ext cx="8271166" cy="4708525"/>
          </a:xfrm>
        </p:spPr>
        <p:txBody>
          <a:bodyPr>
            <a:noAutofit/>
          </a:bodyPr>
          <a:lstStyle/>
          <a:p>
            <a:r>
              <a:rPr lang="en-US" sz="3600" noProof="0" dirty="0"/>
              <a:t>A snapshot of headlines over the past 10 months</a:t>
            </a:r>
          </a:p>
        </p:txBody>
      </p:sp>
      <p:pic>
        <p:nvPicPr>
          <p:cNvPr id="22" name="Picture 21">
            <a:extLst>
              <a:ext uri="{FF2B5EF4-FFF2-40B4-BE49-F238E27FC236}">
                <a16:creationId xmlns:a16="http://schemas.microsoft.com/office/drawing/2014/main" id="{6DD0CC24-0B5A-48C9-9F4F-E345F89B46DB}"/>
              </a:ext>
            </a:extLst>
          </p:cNvPr>
          <p:cNvPicPr/>
          <p:nvPr/>
        </p:nvPicPr>
        <p:blipFill rotWithShape="1">
          <a:blip r:embed="rId13"/>
          <a:srcRect l="23370" t="32852" r="41645" b="61255"/>
          <a:stretch/>
        </p:blipFill>
        <p:spPr bwMode="auto">
          <a:xfrm>
            <a:off x="1300562" y="6120693"/>
            <a:ext cx="3347085" cy="316865"/>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F9F45F62-19F5-4BAF-856F-5A3BBE21151B}"/>
              </a:ext>
            </a:extLst>
          </p:cNvPr>
          <p:cNvPicPr/>
          <p:nvPr/>
        </p:nvPicPr>
        <p:blipFill>
          <a:blip r:embed="rId14" r:link="rId15" cstate="email">
            <a:extLst>
              <a:ext uri="{28A0092B-C50C-407E-A947-70E740481C1C}">
                <a14:useLocalDpi xmlns:a14="http://schemas.microsoft.com/office/drawing/2010/main" val="0"/>
              </a:ext>
            </a:extLst>
          </a:blip>
          <a:srcRect/>
          <a:stretch>
            <a:fillRect/>
          </a:stretch>
        </p:blipFill>
        <p:spPr bwMode="auto">
          <a:xfrm>
            <a:off x="10173283" y="3885040"/>
            <a:ext cx="1840230" cy="1703070"/>
          </a:xfrm>
          <a:prstGeom prst="rect">
            <a:avLst/>
          </a:prstGeom>
          <a:noFill/>
          <a:ln>
            <a:noFill/>
          </a:ln>
        </p:spPr>
      </p:pic>
      <p:pic>
        <p:nvPicPr>
          <p:cNvPr id="23" name="Picture 22">
            <a:extLst>
              <a:ext uri="{FF2B5EF4-FFF2-40B4-BE49-F238E27FC236}">
                <a16:creationId xmlns:a16="http://schemas.microsoft.com/office/drawing/2014/main" id="{0D00F350-E511-4745-9AB5-CC7BC1EA6418}"/>
              </a:ext>
            </a:extLst>
          </p:cNvPr>
          <p:cNvPicPr/>
          <p:nvPr/>
        </p:nvPicPr>
        <p:blipFill>
          <a:blip r:embed="rId16" r:link="rId17" cstate="email">
            <a:extLst>
              <a:ext uri="{28A0092B-C50C-407E-A947-70E740481C1C}">
                <a14:useLocalDpi xmlns:a14="http://schemas.microsoft.com/office/drawing/2010/main" val="0"/>
              </a:ext>
            </a:extLst>
          </a:blip>
          <a:srcRect/>
          <a:stretch>
            <a:fillRect/>
          </a:stretch>
        </p:blipFill>
        <p:spPr bwMode="auto">
          <a:xfrm>
            <a:off x="6414503" y="1553430"/>
            <a:ext cx="1615440" cy="1330960"/>
          </a:xfrm>
          <a:prstGeom prst="rect">
            <a:avLst/>
          </a:prstGeom>
          <a:noFill/>
          <a:ln>
            <a:noFill/>
          </a:ln>
        </p:spPr>
      </p:pic>
      <p:pic>
        <p:nvPicPr>
          <p:cNvPr id="24" name="Picture 23">
            <a:extLst>
              <a:ext uri="{FF2B5EF4-FFF2-40B4-BE49-F238E27FC236}">
                <a16:creationId xmlns:a16="http://schemas.microsoft.com/office/drawing/2014/main" id="{D921F9B1-902A-4475-AA8D-A27CD06FA66E}"/>
              </a:ext>
            </a:extLst>
          </p:cNvPr>
          <p:cNvPicPr/>
          <p:nvPr/>
        </p:nvPicPr>
        <p:blipFill>
          <a:blip r:embed="rId18" r:link="rId19" cstate="email">
            <a:extLst>
              <a:ext uri="{28A0092B-C50C-407E-A947-70E740481C1C}">
                <a14:useLocalDpi xmlns:a14="http://schemas.microsoft.com/office/drawing/2010/main" val="0"/>
              </a:ext>
            </a:extLst>
          </a:blip>
          <a:srcRect/>
          <a:stretch>
            <a:fillRect/>
          </a:stretch>
        </p:blipFill>
        <p:spPr bwMode="auto">
          <a:xfrm>
            <a:off x="3459886" y="3544332"/>
            <a:ext cx="2931795" cy="909955"/>
          </a:xfrm>
          <a:prstGeom prst="rect">
            <a:avLst/>
          </a:prstGeom>
          <a:noFill/>
          <a:ln>
            <a:noFill/>
          </a:ln>
        </p:spPr>
      </p:pic>
    </p:spTree>
    <p:custDataLst>
      <p:custData r:id="rId1"/>
      <p:custData r:id="rId2"/>
    </p:custDataLst>
    <p:extLst>
      <p:ext uri="{BB962C8B-B14F-4D97-AF65-F5344CB8AC3E}">
        <p14:creationId xmlns:p14="http://schemas.microsoft.com/office/powerpoint/2010/main" val="1123295680"/>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064" y="1078992"/>
            <a:ext cx="8271166" cy="4708525"/>
          </a:xfrm>
        </p:spPr>
        <p:txBody>
          <a:bodyPr>
            <a:noAutofit/>
          </a:bodyPr>
          <a:lstStyle/>
          <a:p>
            <a:r>
              <a:rPr lang="en-US" sz="3600" noProof="0" dirty="0" err="1"/>
              <a:t>Covid</a:t>
            </a:r>
            <a:r>
              <a:rPr lang="en-US" sz="3600" noProof="0" dirty="0"/>
              <a:t> has </a:t>
            </a:r>
            <a:r>
              <a:rPr lang="en-US" sz="3600" dirty="0">
                <a:solidFill>
                  <a:schemeClr val="accent1"/>
                </a:solidFill>
              </a:rPr>
              <a:t>wreaked havoc </a:t>
            </a:r>
            <a:r>
              <a:rPr lang="en-US" sz="3600" noProof="0" dirty="0"/>
              <a:t>on our already </a:t>
            </a:r>
            <a:r>
              <a:rPr lang="en-US" sz="3600" dirty="0">
                <a:solidFill>
                  <a:schemeClr val="accent1"/>
                </a:solidFill>
              </a:rPr>
              <a:t>fragile economy</a:t>
            </a:r>
            <a:r>
              <a:rPr lang="en-US" sz="3600" noProof="0" dirty="0"/>
              <a:t>.</a:t>
            </a:r>
          </a:p>
          <a:p>
            <a:r>
              <a:rPr lang="en-US" sz="3600" noProof="0" dirty="0"/>
              <a:t>Pre-existing financial conditions will make it harder for companies to </a:t>
            </a:r>
            <a:r>
              <a:rPr lang="en-US" sz="3600" dirty="0">
                <a:solidFill>
                  <a:schemeClr val="accent1"/>
                </a:solidFill>
              </a:rPr>
              <a:t>survive the economic fallout</a:t>
            </a:r>
            <a:r>
              <a:rPr lang="en-US" sz="3600" noProof="0" dirty="0"/>
              <a:t> from the pandemic</a:t>
            </a:r>
          </a:p>
          <a:p>
            <a:r>
              <a:rPr lang="en-US" sz="3600" dirty="0"/>
              <a:t>Our clients, although resilient, are not immune and </a:t>
            </a:r>
            <a:r>
              <a:rPr lang="en-US" sz="3600" dirty="0">
                <a:solidFill>
                  <a:schemeClr val="accent1"/>
                </a:solidFill>
              </a:rPr>
              <a:t>need our help</a:t>
            </a:r>
          </a:p>
        </p:txBody>
      </p:sp>
      <p:sp>
        <p:nvSpPr>
          <p:cNvPr id="7" name="Oval 6">
            <a:extLst>
              <a:ext uri="{FF2B5EF4-FFF2-40B4-BE49-F238E27FC236}">
                <a16:creationId xmlns:a16="http://schemas.microsoft.com/office/drawing/2014/main" id="{2F71A5B1-56F2-4D71-9366-28D4C8275FEE}"/>
              </a:ext>
            </a:extLst>
          </p:cNvPr>
          <p:cNvSpPr/>
          <p:nvPr/>
        </p:nvSpPr>
        <p:spPr bwMode="gray">
          <a:xfrm>
            <a:off x="11311061" y="465487"/>
            <a:ext cx="432000"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Oval 7">
            <a:extLst>
              <a:ext uri="{FF2B5EF4-FFF2-40B4-BE49-F238E27FC236}">
                <a16:creationId xmlns:a16="http://schemas.microsoft.com/office/drawing/2014/main" id="{0E1A40DB-AC46-41A5-ADA1-8324A488B97C}"/>
              </a:ext>
            </a:extLst>
          </p:cNvPr>
          <p:cNvSpPr/>
          <p:nvPr/>
        </p:nvSpPr>
        <p:spPr bwMode="gray">
          <a:xfrm>
            <a:off x="11280775" y="1035295"/>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ru-RU" sz="1400" dirty="0">
                <a:solidFill>
                  <a:schemeClr val="bg1"/>
                </a:solidFill>
              </a:rPr>
              <a:t>01</a:t>
            </a:r>
            <a:endParaRPr lang="en-GB" sz="1400" dirty="0">
              <a:solidFill>
                <a:schemeClr val="bg1"/>
              </a:solidFill>
            </a:endParaRPr>
          </a:p>
        </p:txBody>
      </p:sp>
      <p:sp>
        <p:nvSpPr>
          <p:cNvPr id="9" name="Oval 8">
            <a:hlinkClick r:id="" action="ppaction://noaction"/>
            <a:extLst>
              <a:ext uri="{FF2B5EF4-FFF2-40B4-BE49-F238E27FC236}">
                <a16:creationId xmlns:a16="http://schemas.microsoft.com/office/drawing/2014/main" id="{AF245C74-4C8B-47C5-BFD6-6BF0D92838BC}"/>
              </a:ext>
            </a:extLst>
          </p:cNvPr>
          <p:cNvSpPr/>
          <p:nvPr/>
        </p:nvSpPr>
        <p:spPr bwMode="gray">
          <a:xfrm>
            <a:off x="11280775" y="1627102"/>
            <a:ext cx="462286" cy="462286"/>
          </a:xfrm>
          <a:prstGeom prst="ellipse">
            <a:avLst/>
          </a:prstGeom>
          <a:solidFill>
            <a:schemeClr val="tx1"/>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02</a:t>
            </a:r>
            <a:endParaRPr lang="en-GB" sz="1400" dirty="0">
              <a:solidFill>
                <a:schemeClr val="bg1"/>
              </a:solidFill>
            </a:endParaRPr>
          </a:p>
        </p:txBody>
      </p:sp>
      <p:sp>
        <p:nvSpPr>
          <p:cNvPr id="10" name="Oval 9">
            <a:hlinkClick r:id="" action="ppaction://noaction"/>
            <a:extLst>
              <a:ext uri="{FF2B5EF4-FFF2-40B4-BE49-F238E27FC236}">
                <a16:creationId xmlns:a16="http://schemas.microsoft.com/office/drawing/2014/main" id="{A1AD8431-B64B-4811-9AE5-7EC05ACCBD08}"/>
              </a:ext>
            </a:extLst>
          </p:cNvPr>
          <p:cNvSpPr/>
          <p:nvPr/>
        </p:nvSpPr>
        <p:spPr bwMode="gray">
          <a:xfrm>
            <a:off x="11280775" y="221891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03</a:t>
            </a:r>
            <a:endParaRPr lang="en-GB" sz="1400" dirty="0">
              <a:solidFill>
                <a:schemeClr val="bg1"/>
              </a:solidFill>
            </a:endParaRPr>
          </a:p>
        </p:txBody>
      </p:sp>
      <p:sp>
        <p:nvSpPr>
          <p:cNvPr id="11" name="Oval 10">
            <a:hlinkClick r:id="" action="ppaction://noaction"/>
            <a:extLst>
              <a:ext uri="{FF2B5EF4-FFF2-40B4-BE49-F238E27FC236}">
                <a16:creationId xmlns:a16="http://schemas.microsoft.com/office/drawing/2014/main" id="{3E42FED2-7F08-414C-99C7-0A3221F16BAA}"/>
              </a:ext>
            </a:extLst>
          </p:cNvPr>
          <p:cNvSpPr/>
          <p:nvPr/>
        </p:nvSpPr>
        <p:spPr bwMode="gray">
          <a:xfrm>
            <a:off x="11280775" y="2810718"/>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04</a:t>
            </a:r>
            <a:endParaRPr lang="en-GB" sz="1400" dirty="0">
              <a:solidFill>
                <a:schemeClr val="bg1"/>
              </a:solidFill>
            </a:endParaRPr>
          </a:p>
        </p:txBody>
      </p:sp>
      <p:sp>
        <p:nvSpPr>
          <p:cNvPr id="12" name="Freeform 337">
            <a:hlinkClick r:id="rId5" action="ppaction://hlinksldjump"/>
            <a:extLst>
              <a:ext uri="{FF2B5EF4-FFF2-40B4-BE49-F238E27FC236}">
                <a16:creationId xmlns:a16="http://schemas.microsoft.com/office/drawing/2014/main" id="{07CC9EEE-15F6-49B8-BD2C-CDE62F369B32}"/>
              </a:ext>
            </a:extLst>
          </p:cNvPr>
          <p:cNvSpPr>
            <a:spLocks noChangeAspect="1" noEditPoints="1"/>
          </p:cNvSpPr>
          <p:nvPr/>
        </p:nvSpPr>
        <p:spPr bwMode="auto">
          <a:xfrm>
            <a:off x="11294487" y="457200"/>
            <a:ext cx="448574" cy="4485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7EEF3163-63F4-4467-8E51-BAABBAE1CCA0}"/>
              </a:ext>
            </a:extLst>
          </p:cNvPr>
          <p:cNvSpPr>
            <a:spLocks noGrp="1"/>
          </p:cNvSpPr>
          <p:nvPr>
            <p:ph type="ftr" sz="quarter" idx="11"/>
          </p:nvPr>
        </p:nvSpPr>
        <p:spPr/>
        <p:txBody>
          <a:bodyPr/>
          <a:lstStyle/>
          <a:p>
            <a:r>
              <a:rPr lang="en-ZA" dirty="0"/>
              <a:t>Downturn Insurance - A Case for Restructuring Services</a:t>
            </a:r>
            <a:endParaRPr lang="en-GB" dirty="0"/>
          </a:p>
        </p:txBody>
      </p:sp>
      <p:grpSp>
        <p:nvGrpSpPr>
          <p:cNvPr id="19" name="Group 18">
            <a:extLst>
              <a:ext uri="{FF2B5EF4-FFF2-40B4-BE49-F238E27FC236}">
                <a16:creationId xmlns:a16="http://schemas.microsoft.com/office/drawing/2014/main" id="{9BE78AB7-6E21-4D9E-A603-504D8EE8B6B1}"/>
              </a:ext>
            </a:extLst>
          </p:cNvPr>
          <p:cNvGrpSpPr/>
          <p:nvPr/>
        </p:nvGrpSpPr>
        <p:grpSpPr>
          <a:xfrm>
            <a:off x="11287631" y="3402526"/>
            <a:ext cx="470573" cy="1054093"/>
            <a:chOff x="11287631" y="3402526"/>
            <a:chExt cx="470573" cy="1054093"/>
          </a:xfrm>
        </p:grpSpPr>
        <p:sp>
          <p:nvSpPr>
            <p:cNvPr id="20" name="Oval 19">
              <a:hlinkClick r:id="" action="ppaction://noaction"/>
              <a:extLst>
                <a:ext uri="{FF2B5EF4-FFF2-40B4-BE49-F238E27FC236}">
                  <a16:creationId xmlns:a16="http://schemas.microsoft.com/office/drawing/2014/main" id="{5B81E70A-DA3D-4AA0-A6C4-ACE034C707CE}"/>
                </a:ext>
              </a:extLst>
            </p:cNvPr>
            <p:cNvSpPr/>
            <p:nvPr/>
          </p:nvSpPr>
          <p:spPr bwMode="gray">
            <a:xfrm>
              <a:off x="11287631" y="3402526"/>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05</a:t>
              </a:r>
              <a:endParaRPr lang="en-GB" sz="1400" dirty="0">
                <a:solidFill>
                  <a:schemeClr val="bg1"/>
                </a:solidFill>
              </a:endParaRPr>
            </a:p>
          </p:txBody>
        </p:sp>
        <p:sp>
          <p:nvSpPr>
            <p:cNvPr id="21" name="Oval 20">
              <a:hlinkClick r:id="" action="ppaction://noaction"/>
              <a:extLst>
                <a:ext uri="{FF2B5EF4-FFF2-40B4-BE49-F238E27FC236}">
                  <a16:creationId xmlns:a16="http://schemas.microsoft.com/office/drawing/2014/main" id="{4465E346-53BC-41BA-91EB-000404F95B32}"/>
                </a:ext>
              </a:extLst>
            </p:cNvPr>
            <p:cNvSpPr/>
            <p:nvPr/>
          </p:nvSpPr>
          <p:spPr bwMode="gray">
            <a:xfrm>
              <a:off x="11295918" y="3994333"/>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06</a:t>
              </a:r>
              <a:endParaRPr lang="en-GB" sz="1400" dirty="0">
                <a:solidFill>
                  <a:schemeClr val="bg1"/>
                </a:solidFill>
              </a:endParaRPr>
            </a:p>
          </p:txBody>
        </p:sp>
      </p:grpSp>
      <p:sp>
        <p:nvSpPr>
          <p:cNvPr id="13" name="Oval 12">
            <a:hlinkClick r:id="" action="ppaction://noaction"/>
            <a:extLst>
              <a:ext uri="{FF2B5EF4-FFF2-40B4-BE49-F238E27FC236}">
                <a16:creationId xmlns:a16="http://schemas.microsoft.com/office/drawing/2014/main" id="{395C5C41-7036-48F9-BEBA-D987249B3DA6}"/>
              </a:ext>
            </a:extLst>
          </p:cNvPr>
          <p:cNvSpPr/>
          <p:nvPr/>
        </p:nvSpPr>
        <p:spPr bwMode="gray">
          <a:xfrm>
            <a:off x="11311061" y="458614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07</a:t>
            </a:r>
            <a:endParaRPr lang="en-GB" sz="1400" dirty="0">
              <a:solidFill>
                <a:schemeClr val="bg1"/>
              </a:solidFill>
            </a:endParaRPr>
          </a:p>
        </p:txBody>
      </p:sp>
    </p:spTree>
    <p:custDataLst>
      <p:custData r:id="rId1"/>
      <p:custData r:id="rId2"/>
    </p:custDataLst>
    <p:extLst>
      <p:ext uri="{BB962C8B-B14F-4D97-AF65-F5344CB8AC3E}">
        <p14:creationId xmlns:p14="http://schemas.microsoft.com/office/powerpoint/2010/main" val="2173105065"/>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064" y="1078992"/>
            <a:ext cx="8271166" cy="4708525"/>
          </a:xfrm>
        </p:spPr>
        <p:txBody>
          <a:bodyPr>
            <a:noAutofit/>
          </a:bodyPr>
          <a:lstStyle/>
          <a:p>
            <a:r>
              <a:rPr lang="en-US" sz="3600" dirty="0">
                <a:solidFill>
                  <a:schemeClr val="accent1"/>
                </a:solidFill>
              </a:rPr>
              <a:t>Cash preservation </a:t>
            </a:r>
            <a:r>
              <a:rPr lang="en-US" sz="3600" dirty="0"/>
              <a:t>is the number one priority of companies facing uncertainty and / or experiencing distress</a:t>
            </a:r>
          </a:p>
          <a:p>
            <a:r>
              <a:rPr lang="en-US" sz="3600" noProof="0" dirty="0"/>
              <a:t>Discretionary spend, </a:t>
            </a:r>
            <a:r>
              <a:rPr lang="en-US" sz="3600" dirty="0"/>
              <a:t>capex projects, potential acquisitions are being </a:t>
            </a:r>
            <a:r>
              <a:rPr lang="en-US" sz="3600" dirty="0">
                <a:solidFill>
                  <a:schemeClr val="accent1"/>
                </a:solidFill>
              </a:rPr>
              <a:t>postponed or abandoned</a:t>
            </a:r>
          </a:p>
          <a:p>
            <a:r>
              <a:rPr lang="en-US" sz="3600" dirty="0"/>
              <a:t>This has the potential to </a:t>
            </a:r>
            <a:r>
              <a:rPr lang="en-US" sz="3600" dirty="0">
                <a:solidFill>
                  <a:schemeClr val="accent1"/>
                </a:solidFill>
              </a:rPr>
              <a:t>impact Deloitte</a:t>
            </a:r>
          </a:p>
        </p:txBody>
      </p:sp>
      <p:sp>
        <p:nvSpPr>
          <p:cNvPr id="7" name="Oval 6">
            <a:extLst>
              <a:ext uri="{FF2B5EF4-FFF2-40B4-BE49-F238E27FC236}">
                <a16:creationId xmlns:a16="http://schemas.microsoft.com/office/drawing/2014/main" id="{2F71A5B1-56F2-4D71-9366-28D4C8275FEE}"/>
              </a:ext>
            </a:extLst>
          </p:cNvPr>
          <p:cNvSpPr/>
          <p:nvPr/>
        </p:nvSpPr>
        <p:spPr bwMode="gray">
          <a:xfrm>
            <a:off x="11311061" y="465487"/>
            <a:ext cx="432000"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Oval 7">
            <a:extLst>
              <a:ext uri="{FF2B5EF4-FFF2-40B4-BE49-F238E27FC236}">
                <a16:creationId xmlns:a16="http://schemas.microsoft.com/office/drawing/2014/main" id="{0E1A40DB-AC46-41A5-ADA1-8324A488B97C}"/>
              </a:ext>
            </a:extLst>
          </p:cNvPr>
          <p:cNvSpPr/>
          <p:nvPr/>
        </p:nvSpPr>
        <p:spPr bwMode="gray">
          <a:xfrm>
            <a:off x="11280775" y="1035295"/>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ru-RU" sz="1400" dirty="0">
                <a:solidFill>
                  <a:schemeClr val="bg1"/>
                </a:solidFill>
              </a:rPr>
              <a:t>01</a:t>
            </a:r>
            <a:endParaRPr lang="en-GB" sz="1400" dirty="0">
              <a:solidFill>
                <a:schemeClr val="bg1"/>
              </a:solidFill>
            </a:endParaRPr>
          </a:p>
        </p:txBody>
      </p:sp>
      <p:sp>
        <p:nvSpPr>
          <p:cNvPr id="9" name="Oval 8">
            <a:hlinkClick r:id="" action="ppaction://noaction"/>
            <a:extLst>
              <a:ext uri="{FF2B5EF4-FFF2-40B4-BE49-F238E27FC236}">
                <a16:creationId xmlns:a16="http://schemas.microsoft.com/office/drawing/2014/main" id="{AF245C74-4C8B-47C5-BFD6-6BF0D92838BC}"/>
              </a:ext>
            </a:extLst>
          </p:cNvPr>
          <p:cNvSpPr/>
          <p:nvPr/>
        </p:nvSpPr>
        <p:spPr bwMode="gray">
          <a:xfrm>
            <a:off x="11280775" y="1627102"/>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02</a:t>
            </a:r>
            <a:endParaRPr lang="en-GB" sz="1400" dirty="0">
              <a:solidFill>
                <a:schemeClr val="bg1"/>
              </a:solidFill>
            </a:endParaRPr>
          </a:p>
        </p:txBody>
      </p:sp>
      <p:sp>
        <p:nvSpPr>
          <p:cNvPr id="10" name="Oval 9">
            <a:hlinkClick r:id="" action="ppaction://noaction"/>
            <a:extLst>
              <a:ext uri="{FF2B5EF4-FFF2-40B4-BE49-F238E27FC236}">
                <a16:creationId xmlns:a16="http://schemas.microsoft.com/office/drawing/2014/main" id="{A1AD8431-B64B-4811-9AE5-7EC05ACCBD08}"/>
              </a:ext>
            </a:extLst>
          </p:cNvPr>
          <p:cNvSpPr/>
          <p:nvPr/>
        </p:nvSpPr>
        <p:spPr bwMode="gray">
          <a:xfrm>
            <a:off x="11280775" y="2218910"/>
            <a:ext cx="462286" cy="462286"/>
          </a:xfrm>
          <a:prstGeom prst="ellipse">
            <a:avLst/>
          </a:prstGeom>
          <a:solidFill>
            <a:schemeClr val="tx1"/>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03</a:t>
            </a:r>
            <a:endParaRPr lang="en-GB" sz="1400" dirty="0">
              <a:solidFill>
                <a:schemeClr val="bg1"/>
              </a:solidFill>
            </a:endParaRPr>
          </a:p>
        </p:txBody>
      </p:sp>
      <p:sp>
        <p:nvSpPr>
          <p:cNvPr id="11" name="Oval 10">
            <a:hlinkClick r:id="" action="ppaction://noaction"/>
            <a:extLst>
              <a:ext uri="{FF2B5EF4-FFF2-40B4-BE49-F238E27FC236}">
                <a16:creationId xmlns:a16="http://schemas.microsoft.com/office/drawing/2014/main" id="{3E42FED2-7F08-414C-99C7-0A3221F16BAA}"/>
              </a:ext>
            </a:extLst>
          </p:cNvPr>
          <p:cNvSpPr/>
          <p:nvPr/>
        </p:nvSpPr>
        <p:spPr bwMode="gray">
          <a:xfrm>
            <a:off x="11280775" y="2810718"/>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04</a:t>
            </a:r>
            <a:endParaRPr lang="en-GB" sz="1400" dirty="0">
              <a:solidFill>
                <a:schemeClr val="bg1"/>
              </a:solidFill>
            </a:endParaRPr>
          </a:p>
        </p:txBody>
      </p:sp>
      <p:sp>
        <p:nvSpPr>
          <p:cNvPr id="12" name="Freeform 337">
            <a:hlinkClick r:id="rId5" action="ppaction://hlinksldjump"/>
            <a:extLst>
              <a:ext uri="{FF2B5EF4-FFF2-40B4-BE49-F238E27FC236}">
                <a16:creationId xmlns:a16="http://schemas.microsoft.com/office/drawing/2014/main" id="{07CC9EEE-15F6-49B8-BD2C-CDE62F369B32}"/>
              </a:ext>
            </a:extLst>
          </p:cNvPr>
          <p:cNvSpPr>
            <a:spLocks noChangeAspect="1" noEditPoints="1"/>
          </p:cNvSpPr>
          <p:nvPr/>
        </p:nvSpPr>
        <p:spPr bwMode="auto">
          <a:xfrm>
            <a:off x="11294487" y="457200"/>
            <a:ext cx="448574" cy="4485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7EEF3163-63F4-4467-8E51-BAABBAE1CCA0}"/>
              </a:ext>
            </a:extLst>
          </p:cNvPr>
          <p:cNvSpPr>
            <a:spLocks noGrp="1"/>
          </p:cNvSpPr>
          <p:nvPr>
            <p:ph type="ftr" sz="quarter" idx="11"/>
          </p:nvPr>
        </p:nvSpPr>
        <p:spPr/>
        <p:txBody>
          <a:bodyPr/>
          <a:lstStyle/>
          <a:p>
            <a:r>
              <a:rPr lang="en-ZA"/>
              <a:t>Downturn Insurance - A Case for Restructuring Services</a:t>
            </a:r>
            <a:endParaRPr lang="en-GB" dirty="0"/>
          </a:p>
        </p:txBody>
      </p:sp>
      <p:grpSp>
        <p:nvGrpSpPr>
          <p:cNvPr id="14" name="Group 13">
            <a:extLst>
              <a:ext uri="{FF2B5EF4-FFF2-40B4-BE49-F238E27FC236}">
                <a16:creationId xmlns:a16="http://schemas.microsoft.com/office/drawing/2014/main" id="{497DBCF4-79C6-4128-9059-F046FDAE3217}"/>
              </a:ext>
            </a:extLst>
          </p:cNvPr>
          <p:cNvGrpSpPr/>
          <p:nvPr/>
        </p:nvGrpSpPr>
        <p:grpSpPr>
          <a:xfrm>
            <a:off x="11287631" y="3402526"/>
            <a:ext cx="470573" cy="1054093"/>
            <a:chOff x="11287631" y="3402526"/>
            <a:chExt cx="470573" cy="1054093"/>
          </a:xfrm>
        </p:grpSpPr>
        <p:sp>
          <p:nvSpPr>
            <p:cNvPr id="15" name="Oval 14">
              <a:hlinkClick r:id="" action="ppaction://noaction"/>
              <a:extLst>
                <a:ext uri="{FF2B5EF4-FFF2-40B4-BE49-F238E27FC236}">
                  <a16:creationId xmlns:a16="http://schemas.microsoft.com/office/drawing/2014/main" id="{BEDC5AD8-7C2E-491D-A160-2D49860F0384}"/>
                </a:ext>
              </a:extLst>
            </p:cNvPr>
            <p:cNvSpPr/>
            <p:nvPr/>
          </p:nvSpPr>
          <p:spPr bwMode="gray">
            <a:xfrm>
              <a:off x="11287631" y="3402526"/>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05</a:t>
              </a:r>
              <a:endParaRPr lang="en-GB" sz="1400" dirty="0">
                <a:solidFill>
                  <a:schemeClr val="bg1"/>
                </a:solidFill>
              </a:endParaRPr>
            </a:p>
          </p:txBody>
        </p:sp>
        <p:sp>
          <p:nvSpPr>
            <p:cNvPr id="16" name="Oval 15">
              <a:hlinkClick r:id="" action="ppaction://noaction"/>
              <a:extLst>
                <a:ext uri="{FF2B5EF4-FFF2-40B4-BE49-F238E27FC236}">
                  <a16:creationId xmlns:a16="http://schemas.microsoft.com/office/drawing/2014/main" id="{3D7085CB-DCD2-4210-9B4B-3B61B2EB0CEC}"/>
                </a:ext>
              </a:extLst>
            </p:cNvPr>
            <p:cNvSpPr/>
            <p:nvPr/>
          </p:nvSpPr>
          <p:spPr bwMode="gray">
            <a:xfrm>
              <a:off x="11295918" y="3994333"/>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06</a:t>
              </a:r>
              <a:endParaRPr lang="en-GB" sz="1400" dirty="0">
                <a:solidFill>
                  <a:schemeClr val="bg1"/>
                </a:solidFill>
              </a:endParaRPr>
            </a:p>
          </p:txBody>
        </p:sp>
      </p:grpSp>
      <p:sp>
        <p:nvSpPr>
          <p:cNvPr id="13" name="Oval 12">
            <a:hlinkClick r:id="" action="ppaction://noaction"/>
            <a:extLst>
              <a:ext uri="{FF2B5EF4-FFF2-40B4-BE49-F238E27FC236}">
                <a16:creationId xmlns:a16="http://schemas.microsoft.com/office/drawing/2014/main" id="{CF1015FE-0866-49DE-8AB5-8BEAE7F346EB}"/>
              </a:ext>
            </a:extLst>
          </p:cNvPr>
          <p:cNvSpPr/>
          <p:nvPr/>
        </p:nvSpPr>
        <p:spPr bwMode="gray">
          <a:xfrm>
            <a:off x="11311061" y="458614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07</a:t>
            </a:r>
            <a:endParaRPr lang="en-GB" sz="1400" dirty="0">
              <a:solidFill>
                <a:schemeClr val="bg1"/>
              </a:solidFill>
            </a:endParaRPr>
          </a:p>
        </p:txBody>
      </p:sp>
    </p:spTree>
    <p:custDataLst>
      <p:custData r:id="rId1"/>
      <p:custData r:id="rId2"/>
    </p:custDataLst>
    <p:extLst>
      <p:ext uri="{BB962C8B-B14F-4D97-AF65-F5344CB8AC3E}">
        <p14:creationId xmlns:p14="http://schemas.microsoft.com/office/powerpoint/2010/main" val="2877343970"/>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FB6BC7C4-557F-4D4F-AF35-0DD3FD5488D5}"/>
              </a:ext>
            </a:extLst>
          </p:cNvPr>
          <p:cNvSpPr txBox="1">
            <a:spLocks/>
          </p:cNvSpPr>
          <p:nvPr/>
        </p:nvSpPr>
        <p:spPr>
          <a:xfrm>
            <a:off x="512064" y="1078992"/>
            <a:ext cx="8271166" cy="4708525"/>
          </a:xfrm>
          <a:prstGeom prst="rect">
            <a:avLst/>
          </a:prstGeom>
        </p:spPr>
        <p:txBody>
          <a:bodyPr vert="horz" lIns="0" tIns="0" rIns="0" bIns="0" rtlCol="0">
            <a:noAutofit/>
          </a:bodyPr>
          <a:lstStyle>
            <a:lvl1pPr marL="0" indent="0" algn="l" defTabSz="914400" rtl="0" eaLnBrk="1" latinLnBrk="0" hangingPunct="1">
              <a:spcBef>
                <a:spcPts val="3600"/>
              </a:spcBef>
              <a:spcAft>
                <a:spcPts val="1000"/>
              </a:spcAft>
              <a:buSzPct val="100000"/>
              <a:buFont typeface="Arial" panose="020B0604020202020204" pitchFamily="34" charset="0"/>
              <a:buNone/>
              <a:defRPr sz="2200" b="0" kern="1200">
                <a:solidFill>
                  <a:schemeClr val="tx1"/>
                </a:solidFill>
                <a:latin typeface="+mn-lt"/>
                <a:ea typeface="+mn-ea"/>
                <a:cs typeface="Calibri Light" panose="020F0302020204030204" pitchFamily="34" charset="0"/>
              </a:defRPr>
            </a:lvl1pPr>
            <a:lvl2pPr marL="457200" indent="-457200" algn="l" defTabSz="914400" rtl="0" eaLnBrk="1" latinLnBrk="0" hangingPunct="1">
              <a:spcBef>
                <a:spcPts val="0"/>
              </a:spcBef>
              <a:spcAft>
                <a:spcPts val="1000"/>
              </a:spcAft>
              <a:buClrTx/>
              <a:buSzPct val="100000"/>
              <a:buFont typeface="Arial"/>
              <a:buNone/>
              <a:defRPr lang="en-US" sz="3000" b="1" kern="1200">
                <a:solidFill>
                  <a:schemeClr val="bg2"/>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3000" kern="1200">
                <a:solidFill>
                  <a:schemeClr val="bg2"/>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3000" kern="1200" baseline="0">
                <a:solidFill>
                  <a:schemeClr val="bg2"/>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3000" kern="1200" baseline="0">
                <a:solidFill>
                  <a:schemeClr val="bg2"/>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3600" dirty="0">
                <a:solidFill>
                  <a:schemeClr val="accent1"/>
                </a:solidFill>
              </a:rPr>
              <a:t>Restructuring Services </a:t>
            </a:r>
            <a:r>
              <a:rPr lang="en-US" sz="3600" dirty="0"/>
              <a:t>and the </a:t>
            </a:r>
            <a:r>
              <a:rPr lang="en-US" sz="3600" dirty="0">
                <a:solidFill>
                  <a:schemeClr val="accent1"/>
                </a:solidFill>
              </a:rPr>
              <a:t>DMO</a:t>
            </a:r>
            <a:r>
              <a:rPr lang="en-US" sz="3600" dirty="0"/>
              <a:t> can provide limited downside protection</a:t>
            </a:r>
          </a:p>
          <a:p>
            <a:r>
              <a:rPr lang="en-US" sz="3600" dirty="0">
                <a:solidFill>
                  <a:schemeClr val="accent1"/>
                </a:solidFill>
              </a:rPr>
              <a:t>Counter-cyclical</a:t>
            </a:r>
            <a:r>
              <a:rPr lang="en-US" sz="3600" dirty="0"/>
              <a:t> business unit</a:t>
            </a:r>
          </a:p>
          <a:p>
            <a:r>
              <a:rPr lang="en-US" sz="3600" dirty="0">
                <a:solidFill>
                  <a:schemeClr val="accent1"/>
                </a:solidFill>
              </a:rPr>
              <a:t>Walking alongside </a:t>
            </a:r>
            <a:r>
              <a:rPr lang="en-US" sz="3600" dirty="0"/>
              <a:t>our clients and assisting them through these tough times, creates </a:t>
            </a:r>
            <a:r>
              <a:rPr lang="en-US" sz="3600" dirty="0">
                <a:solidFill>
                  <a:schemeClr val="accent1"/>
                </a:solidFill>
              </a:rPr>
              <a:t>lasting loyalty </a:t>
            </a:r>
            <a:r>
              <a:rPr lang="en-US" sz="3600" dirty="0"/>
              <a:t>and really </a:t>
            </a:r>
            <a:r>
              <a:rPr lang="en-US" sz="3600" dirty="0">
                <a:solidFill>
                  <a:schemeClr val="accent1"/>
                </a:solidFill>
              </a:rPr>
              <a:t>creates an impact that matters</a:t>
            </a:r>
          </a:p>
        </p:txBody>
      </p:sp>
      <p:sp>
        <p:nvSpPr>
          <p:cNvPr id="7" name="Oval 6">
            <a:extLst>
              <a:ext uri="{FF2B5EF4-FFF2-40B4-BE49-F238E27FC236}">
                <a16:creationId xmlns:a16="http://schemas.microsoft.com/office/drawing/2014/main" id="{2F71A5B1-56F2-4D71-9366-28D4C8275FEE}"/>
              </a:ext>
            </a:extLst>
          </p:cNvPr>
          <p:cNvSpPr/>
          <p:nvPr/>
        </p:nvSpPr>
        <p:spPr bwMode="gray">
          <a:xfrm>
            <a:off x="11311061" y="465487"/>
            <a:ext cx="432000"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Oval 7">
            <a:extLst>
              <a:ext uri="{FF2B5EF4-FFF2-40B4-BE49-F238E27FC236}">
                <a16:creationId xmlns:a16="http://schemas.microsoft.com/office/drawing/2014/main" id="{0E1A40DB-AC46-41A5-ADA1-8324A488B97C}"/>
              </a:ext>
            </a:extLst>
          </p:cNvPr>
          <p:cNvSpPr/>
          <p:nvPr/>
        </p:nvSpPr>
        <p:spPr bwMode="gray">
          <a:xfrm>
            <a:off x="11280775" y="1035295"/>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ru-RU" sz="1400" dirty="0">
                <a:solidFill>
                  <a:schemeClr val="bg1"/>
                </a:solidFill>
              </a:rPr>
              <a:t>01</a:t>
            </a:r>
            <a:endParaRPr lang="en-GB" sz="1400" dirty="0">
              <a:solidFill>
                <a:schemeClr val="bg1"/>
              </a:solidFill>
            </a:endParaRPr>
          </a:p>
        </p:txBody>
      </p:sp>
      <p:sp>
        <p:nvSpPr>
          <p:cNvPr id="9" name="Oval 8">
            <a:hlinkClick r:id="" action="ppaction://noaction"/>
            <a:extLst>
              <a:ext uri="{FF2B5EF4-FFF2-40B4-BE49-F238E27FC236}">
                <a16:creationId xmlns:a16="http://schemas.microsoft.com/office/drawing/2014/main" id="{AF245C74-4C8B-47C5-BFD6-6BF0D92838BC}"/>
              </a:ext>
            </a:extLst>
          </p:cNvPr>
          <p:cNvSpPr/>
          <p:nvPr/>
        </p:nvSpPr>
        <p:spPr bwMode="gray">
          <a:xfrm>
            <a:off x="11280775" y="1627102"/>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02</a:t>
            </a:r>
            <a:endParaRPr lang="en-GB" sz="1400" dirty="0">
              <a:solidFill>
                <a:schemeClr val="bg1"/>
              </a:solidFill>
            </a:endParaRPr>
          </a:p>
        </p:txBody>
      </p:sp>
      <p:sp>
        <p:nvSpPr>
          <p:cNvPr id="10" name="Oval 9">
            <a:hlinkClick r:id="" action="ppaction://noaction"/>
            <a:extLst>
              <a:ext uri="{FF2B5EF4-FFF2-40B4-BE49-F238E27FC236}">
                <a16:creationId xmlns:a16="http://schemas.microsoft.com/office/drawing/2014/main" id="{A1AD8431-B64B-4811-9AE5-7EC05ACCBD08}"/>
              </a:ext>
            </a:extLst>
          </p:cNvPr>
          <p:cNvSpPr/>
          <p:nvPr/>
        </p:nvSpPr>
        <p:spPr bwMode="gray">
          <a:xfrm>
            <a:off x="11280775" y="221891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03</a:t>
            </a:r>
            <a:endParaRPr lang="en-GB" sz="1400" dirty="0">
              <a:solidFill>
                <a:schemeClr val="bg1"/>
              </a:solidFill>
            </a:endParaRPr>
          </a:p>
        </p:txBody>
      </p:sp>
      <p:sp>
        <p:nvSpPr>
          <p:cNvPr id="11" name="Oval 10">
            <a:hlinkClick r:id="" action="ppaction://noaction"/>
            <a:extLst>
              <a:ext uri="{FF2B5EF4-FFF2-40B4-BE49-F238E27FC236}">
                <a16:creationId xmlns:a16="http://schemas.microsoft.com/office/drawing/2014/main" id="{3E42FED2-7F08-414C-99C7-0A3221F16BAA}"/>
              </a:ext>
            </a:extLst>
          </p:cNvPr>
          <p:cNvSpPr/>
          <p:nvPr/>
        </p:nvSpPr>
        <p:spPr bwMode="gray">
          <a:xfrm>
            <a:off x="11280775" y="2810718"/>
            <a:ext cx="462286" cy="462286"/>
          </a:xfrm>
          <a:prstGeom prst="ellipse">
            <a:avLst/>
          </a:prstGeom>
          <a:solidFill>
            <a:schemeClr val="tx1"/>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04</a:t>
            </a:r>
            <a:endParaRPr lang="en-GB" sz="1400" dirty="0">
              <a:solidFill>
                <a:schemeClr val="bg1"/>
              </a:solidFill>
            </a:endParaRPr>
          </a:p>
        </p:txBody>
      </p:sp>
      <p:sp>
        <p:nvSpPr>
          <p:cNvPr id="12" name="Freeform 337">
            <a:hlinkClick r:id="rId5" action="ppaction://hlinksldjump"/>
            <a:extLst>
              <a:ext uri="{FF2B5EF4-FFF2-40B4-BE49-F238E27FC236}">
                <a16:creationId xmlns:a16="http://schemas.microsoft.com/office/drawing/2014/main" id="{07CC9EEE-15F6-49B8-BD2C-CDE62F369B32}"/>
              </a:ext>
            </a:extLst>
          </p:cNvPr>
          <p:cNvSpPr>
            <a:spLocks noChangeAspect="1" noEditPoints="1"/>
          </p:cNvSpPr>
          <p:nvPr/>
        </p:nvSpPr>
        <p:spPr bwMode="auto">
          <a:xfrm>
            <a:off x="11294487" y="457200"/>
            <a:ext cx="448574" cy="4485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7EEF3163-63F4-4467-8E51-BAABBAE1CCA0}"/>
              </a:ext>
            </a:extLst>
          </p:cNvPr>
          <p:cNvSpPr>
            <a:spLocks noGrp="1"/>
          </p:cNvSpPr>
          <p:nvPr>
            <p:ph type="ftr" sz="quarter" idx="11"/>
          </p:nvPr>
        </p:nvSpPr>
        <p:spPr/>
        <p:txBody>
          <a:bodyPr/>
          <a:lstStyle/>
          <a:p>
            <a:r>
              <a:rPr lang="en-ZA"/>
              <a:t>Downturn Insurance - A Case for Restructuring Services</a:t>
            </a:r>
            <a:endParaRPr lang="en-GB" dirty="0"/>
          </a:p>
        </p:txBody>
      </p:sp>
      <p:grpSp>
        <p:nvGrpSpPr>
          <p:cNvPr id="15" name="Group 14">
            <a:extLst>
              <a:ext uri="{FF2B5EF4-FFF2-40B4-BE49-F238E27FC236}">
                <a16:creationId xmlns:a16="http://schemas.microsoft.com/office/drawing/2014/main" id="{9550BA92-B9B7-42FE-94BF-78A9F1EDA9ED}"/>
              </a:ext>
            </a:extLst>
          </p:cNvPr>
          <p:cNvGrpSpPr/>
          <p:nvPr/>
        </p:nvGrpSpPr>
        <p:grpSpPr>
          <a:xfrm>
            <a:off x="11287631" y="3402526"/>
            <a:ext cx="470573" cy="1054093"/>
            <a:chOff x="11287631" y="3402526"/>
            <a:chExt cx="470573" cy="1054093"/>
          </a:xfrm>
        </p:grpSpPr>
        <p:sp>
          <p:nvSpPr>
            <p:cNvPr id="16" name="Oval 15">
              <a:hlinkClick r:id="" action="ppaction://noaction"/>
              <a:extLst>
                <a:ext uri="{FF2B5EF4-FFF2-40B4-BE49-F238E27FC236}">
                  <a16:creationId xmlns:a16="http://schemas.microsoft.com/office/drawing/2014/main" id="{B80AC377-A0F0-4085-BB26-06E297ABD765}"/>
                </a:ext>
              </a:extLst>
            </p:cNvPr>
            <p:cNvSpPr/>
            <p:nvPr/>
          </p:nvSpPr>
          <p:spPr bwMode="gray">
            <a:xfrm>
              <a:off x="11287631" y="3402526"/>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05</a:t>
              </a:r>
              <a:endParaRPr lang="en-GB" sz="1400" dirty="0">
                <a:solidFill>
                  <a:schemeClr val="bg1"/>
                </a:solidFill>
              </a:endParaRPr>
            </a:p>
          </p:txBody>
        </p:sp>
        <p:sp>
          <p:nvSpPr>
            <p:cNvPr id="17" name="Oval 16">
              <a:hlinkClick r:id="" action="ppaction://noaction"/>
              <a:extLst>
                <a:ext uri="{FF2B5EF4-FFF2-40B4-BE49-F238E27FC236}">
                  <a16:creationId xmlns:a16="http://schemas.microsoft.com/office/drawing/2014/main" id="{A89AFED5-1D84-42C7-A9D8-05365A961552}"/>
                </a:ext>
              </a:extLst>
            </p:cNvPr>
            <p:cNvSpPr/>
            <p:nvPr/>
          </p:nvSpPr>
          <p:spPr bwMode="gray">
            <a:xfrm>
              <a:off x="11295918" y="3994333"/>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06</a:t>
              </a:r>
              <a:endParaRPr lang="en-GB" sz="1400" dirty="0">
                <a:solidFill>
                  <a:schemeClr val="bg1"/>
                </a:solidFill>
              </a:endParaRPr>
            </a:p>
          </p:txBody>
        </p:sp>
      </p:grpSp>
      <p:sp>
        <p:nvSpPr>
          <p:cNvPr id="13" name="Oval 12">
            <a:hlinkClick r:id="" action="ppaction://noaction"/>
            <a:extLst>
              <a:ext uri="{FF2B5EF4-FFF2-40B4-BE49-F238E27FC236}">
                <a16:creationId xmlns:a16="http://schemas.microsoft.com/office/drawing/2014/main" id="{CA3012F1-523A-4D4B-A1AF-3672EBCB17BA}"/>
              </a:ext>
            </a:extLst>
          </p:cNvPr>
          <p:cNvSpPr/>
          <p:nvPr/>
        </p:nvSpPr>
        <p:spPr bwMode="gray">
          <a:xfrm>
            <a:off x="11311061" y="458614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07</a:t>
            </a:r>
            <a:endParaRPr lang="en-GB" sz="1400" dirty="0">
              <a:solidFill>
                <a:schemeClr val="bg1"/>
              </a:solidFill>
            </a:endParaRPr>
          </a:p>
        </p:txBody>
      </p:sp>
    </p:spTree>
    <p:custDataLst>
      <p:custData r:id="rId1"/>
      <p:custData r:id="rId2"/>
    </p:custDataLst>
    <p:extLst>
      <p:ext uri="{BB962C8B-B14F-4D97-AF65-F5344CB8AC3E}">
        <p14:creationId xmlns:p14="http://schemas.microsoft.com/office/powerpoint/2010/main" val="1967847542"/>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FB6BC7C4-557F-4D4F-AF35-0DD3FD5488D5}"/>
              </a:ext>
            </a:extLst>
          </p:cNvPr>
          <p:cNvSpPr txBox="1">
            <a:spLocks/>
          </p:cNvSpPr>
          <p:nvPr/>
        </p:nvSpPr>
        <p:spPr>
          <a:xfrm>
            <a:off x="512063" y="1078992"/>
            <a:ext cx="10120595" cy="4708525"/>
          </a:xfrm>
          <a:prstGeom prst="rect">
            <a:avLst/>
          </a:prstGeom>
        </p:spPr>
        <p:txBody>
          <a:bodyPr vert="horz" lIns="0" tIns="0" rIns="0" bIns="0" rtlCol="0">
            <a:noAutofit/>
          </a:bodyPr>
          <a:lstStyle>
            <a:lvl1pPr marL="0" indent="0" algn="l" defTabSz="914400" rtl="0" eaLnBrk="1" latinLnBrk="0" hangingPunct="1">
              <a:spcBef>
                <a:spcPts val="3600"/>
              </a:spcBef>
              <a:spcAft>
                <a:spcPts val="1000"/>
              </a:spcAft>
              <a:buSzPct val="100000"/>
              <a:buFont typeface="Arial" panose="020B0604020202020204" pitchFamily="34" charset="0"/>
              <a:buNone/>
              <a:defRPr sz="2200" b="0" kern="1200">
                <a:solidFill>
                  <a:schemeClr val="tx1"/>
                </a:solidFill>
                <a:latin typeface="+mn-lt"/>
                <a:ea typeface="+mn-ea"/>
                <a:cs typeface="Calibri Light" panose="020F0302020204030204" pitchFamily="34" charset="0"/>
              </a:defRPr>
            </a:lvl1pPr>
            <a:lvl2pPr marL="457200" indent="-457200" algn="l" defTabSz="914400" rtl="0" eaLnBrk="1" latinLnBrk="0" hangingPunct="1">
              <a:spcBef>
                <a:spcPts val="0"/>
              </a:spcBef>
              <a:spcAft>
                <a:spcPts val="1000"/>
              </a:spcAft>
              <a:buClrTx/>
              <a:buSzPct val="100000"/>
              <a:buFont typeface="Arial"/>
              <a:buNone/>
              <a:defRPr lang="en-US" sz="3000" b="1" kern="1200">
                <a:solidFill>
                  <a:schemeClr val="bg2"/>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3000" kern="1200">
                <a:solidFill>
                  <a:schemeClr val="bg2"/>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3000" kern="1200" baseline="0">
                <a:solidFill>
                  <a:schemeClr val="bg2"/>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3000" kern="1200" baseline="0">
                <a:solidFill>
                  <a:schemeClr val="bg2"/>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3600" dirty="0"/>
              <a:t>RS toolkit can be relevant to a company anywhere along a broad spectrum of circumstances &amp; requires multi-disciplinary teams to deliver</a:t>
            </a:r>
          </a:p>
        </p:txBody>
      </p:sp>
      <p:sp>
        <p:nvSpPr>
          <p:cNvPr id="7" name="Oval 6">
            <a:extLst>
              <a:ext uri="{FF2B5EF4-FFF2-40B4-BE49-F238E27FC236}">
                <a16:creationId xmlns:a16="http://schemas.microsoft.com/office/drawing/2014/main" id="{2F71A5B1-56F2-4D71-9366-28D4C8275FEE}"/>
              </a:ext>
            </a:extLst>
          </p:cNvPr>
          <p:cNvSpPr/>
          <p:nvPr/>
        </p:nvSpPr>
        <p:spPr bwMode="gray">
          <a:xfrm>
            <a:off x="11311061" y="465487"/>
            <a:ext cx="432000"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Oval 7">
            <a:extLst>
              <a:ext uri="{FF2B5EF4-FFF2-40B4-BE49-F238E27FC236}">
                <a16:creationId xmlns:a16="http://schemas.microsoft.com/office/drawing/2014/main" id="{0E1A40DB-AC46-41A5-ADA1-8324A488B97C}"/>
              </a:ext>
            </a:extLst>
          </p:cNvPr>
          <p:cNvSpPr/>
          <p:nvPr/>
        </p:nvSpPr>
        <p:spPr bwMode="gray">
          <a:xfrm>
            <a:off x="11280775" y="1035295"/>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ru-RU" sz="1400" dirty="0">
                <a:solidFill>
                  <a:schemeClr val="bg1"/>
                </a:solidFill>
              </a:rPr>
              <a:t>01</a:t>
            </a:r>
            <a:endParaRPr lang="en-GB" sz="1400" dirty="0">
              <a:solidFill>
                <a:schemeClr val="bg1"/>
              </a:solidFill>
            </a:endParaRPr>
          </a:p>
        </p:txBody>
      </p:sp>
      <p:sp>
        <p:nvSpPr>
          <p:cNvPr id="9" name="Oval 8">
            <a:hlinkClick r:id="" action="ppaction://noaction"/>
            <a:extLst>
              <a:ext uri="{FF2B5EF4-FFF2-40B4-BE49-F238E27FC236}">
                <a16:creationId xmlns:a16="http://schemas.microsoft.com/office/drawing/2014/main" id="{AF245C74-4C8B-47C5-BFD6-6BF0D92838BC}"/>
              </a:ext>
            </a:extLst>
          </p:cNvPr>
          <p:cNvSpPr/>
          <p:nvPr/>
        </p:nvSpPr>
        <p:spPr bwMode="gray">
          <a:xfrm>
            <a:off x="11280775" y="1627102"/>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02</a:t>
            </a:r>
            <a:endParaRPr lang="en-GB" sz="1400" dirty="0">
              <a:solidFill>
                <a:schemeClr val="bg1"/>
              </a:solidFill>
            </a:endParaRPr>
          </a:p>
        </p:txBody>
      </p:sp>
      <p:sp>
        <p:nvSpPr>
          <p:cNvPr id="10" name="Oval 9">
            <a:hlinkClick r:id="" action="ppaction://noaction"/>
            <a:extLst>
              <a:ext uri="{FF2B5EF4-FFF2-40B4-BE49-F238E27FC236}">
                <a16:creationId xmlns:a16="http://schemas.microsoft.com/office/drawing/2014/main" id="{A1AD8431-B64B-4811-9AE5-7EC05ACCBD08}"/>
              </a:ext>
            </a:extLst>
          </p:cNvPr>
          <p:cNvSpPr/>
          <p:nvPr/>
        </p:nvSpPr>
        <p:spPr bwMode="gray">
          <a:xfrm>
            <a:off x="11280775" y="221891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03</a:t>
            </a:r>
            <a:endParaRPr lang="en-GB" sz="1400" dirty="0">
              <a:solidFill>
                <a:schemeClr val="bg1"/>
              </a:solidFill>
            </a:endParaRPr>
          </a:p>
        </p:txBody>
      </p:sp>
      <p:sp>
        <p:nvSpPr>
          <p:cNvPr id="11" name="Oval 10">
            <a:hlinkClick r:id="" action="ppaction://noaction"/>
            <a:extLst>
              <a:ext uri="{FF2B5EF4-FFF2-40B4-BE49-F238E27FC236}">
                <a16:creationId xmlns:a16="http://schemas.microsoft.com/office/drawing/2014/main" id="{3E42FED2-7F08-414C-99C7-0A3221F16BAA}"/>
              </a:ext>
            </a:extLst>
          </p:cNvPr>
          <p:cNvSpPr/>
          <p:nvPr/>
        </p:nvSpPr>
        <p:spPr bwMode="gray">
          <a:xfrm>
            <a:off x="11280775" y="2810718"/>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04</a:t>
            </a:r>
            <a:endParaRPr lang="en-GB" sz="1400" dirty="0">
              <a:solidFill>
                <a:schemeClr val="bg1"/>
              </a:solidFill>
            </a:endParaRPr>
          </a:p>
        </p:txBody>
      </p:sp>
      <p:sp>
        <p:nvSpPr>
          <p:cNvPr id="12" name="Freeform 337">
            <a:hlinkClick r:id="rId5" action="ppaction://hlinksldjump"/>
            <a:extLst>
              <a:ext uri="{FF2B5EF4-FFF2-40B4-BE49-F238E27FC236}">
                <a16:creationId xmlns:a16="http://schemas.microsoft.com/office/drawing/2014/main" id="{07CC9EEE-15F6-49B8-BD2C-CDE62F369B32}"/>
              </a:ext>
            </a:extLst>
          </p:cNvPr>
          <p:cNvSpPr>
            <a:spLocks noChangeAspect="1" noEditPoints="1"/>
          </p:cNvSpPr>
          <p:nvPr/>
        </p:nvSpPr>
        <p:spPr bwMode="auto">
          <a:xfrm>
            <a:off x="11294487" y="457200"/>
            <a:ext cx="448574" cy="4485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7EEF3163-63F4-4467-8E51-BAABBAE1CCA0}"/>
              </a:ext>
            </a:extLst>
          </p:cNvPr>
          <p:cNvSpPr>
            <a:spLocks noGrp="1"/>
          </p:cNvSpPr>
          <p:nvPr>
            <p:ph type="ftr" sz="quarter" idx="11"/>
          </p:nvPr>
        </p:nvSpPr>
        <p:spPr>
          <a:xfrm>
            <a:off x="6391072" y="6458148"/>
            <a:ext cx="4896559" cy="275411"/>
          </a:xfrm>
        </p:spPr>
        <p:txBody>
          <a:bodyPr/>
          <a:lstStyle/>
          <a:p>
            <a:r>
              <a:rPr lang="en-ZA"/>
              <a:t>Downturn Insurance - A Case for Restructuring Services</a:t>
            </a:r>
            <a:endParaRPr lang="en-GB" dirty="0"/>
          </a:p>
        </p:txBody>
      </p:sp>
      <p:grpSp>
        <p:nvGrpSpPr>
          <p:cNvPr id="5" name="Group 4">
            <a:extLst>
              <a:ext uri="{FF2B5EF4-FFF2-40B4-BE49-F238E27FC236}">
                <a16:creationId xmlns:a16="http://schemas.microsoft.com/office/drawing/2014/main" id="{3AB4D94C-E0FD-4AF4-8301-EB2A924EB327}"/>
              </a:ext>
            </a:extLst>
          </p:cNvPr>
          <p:cNvGrpSpPr/>
          <p:nvPr/>
        </p:nvGrpSpPr>
        <p:grpSpPr>
          <a:xfrm>
            <a:off x="11287631" y="3402526"/>
            <a:ext cx="470573" cy="1054093"/>
            <a:chOff x="11287631" y="3402526"/>
            <a:chExt cx="470573" cy="1054093"/>
          </a:xfrm>
        </p:grpSpPr>
        <p:sp>
          <p:nvSpPr>
            <p:cNvPr id="15" name="Oval 14">
              <a:hlinkClick r:id="" action="ppaction://noaction"/>
              <a:extLst>
                <a:ext uri="{FF2B5EF4-FFF2-40B4-BE49-F238E27FC236}">
                  <a16:creationId xmlns:a16="http://schemas.microsoft.com/office/drawing/2014/main" id="{F6FA5B17-73A6-4403-86EE-CF5A260134B5}"/>
                </a:ext>
              </a:extLst>
            </p:cNvPr>
            <p:cNvSpPr/>
            <p:nvPr/>
          </p:nvSpPr>
          <p:spPr bwMode="gray">
            <a:xfrm>
              <a:off x="11287631" y="3402526"/>
              <a:ext cx="462286" cy="462286"/>
            </a:xfrm>
            <a:prstGeom prst="ellipse">
              <a:avLst/>
            </a:prstGeom>
            <a:solidFill>
              <a:schemeClr val="tx1"/>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05</a:t>
              </a:r>
              <a:endParaRPr lang="en-GB" sz="1400" dirty="0">
                <a:solidFill>
                  <a:schemeClr val="bg1"/>
                </a:solidFill>
              </a:endParaRPr>
            </a:p>
          </p:txBody>
        </p:sp>
        <p:sp>
          <p:nvSpPr>
            <p:cNvPr id="16" name="Oval 15">
              <a:hlinkClick r:id="" action="ppaction://noaction"/>
              <a:extLst>
                <a:ext uri="{FF2B5EF4-FFF2-40B4-BE49-F238E27FC236}">
                  <a16:creationId xmlns:a16="http://schemas.microsoft.com/office/drawing/2014/main" id="{F1ACCBEF-03A7-4A51-9FE4-3B050702BAFB}"/>
                </a:ext>
              </a:extLst>
            </p:cNvPr>
            <p:cNvSpPr/>
            <p:nvPr/>
          </p:nvSpPr>
          <p:spPr bwMode="gray">
            <a:xfrm>
              <a:off x="11295918" y="3994333"/>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06</a:t>
              </a:r>
              <a:endParaRPr lang="en-GB" sz="1400" dirty="0">
                <a:solidFill>
                  <a:schemeClr val="bg1"/>
                </a:solidFill>
              </a:endParaRPr>
            </a:p>
          </p:txBody>
        </p:sp>
      </p:grpSp>
      <p:grpSp>
        <p:nvGrpSpPr>
          <p:cNvPr id="2" name="Group 1">
            <a:extLst>
              <a:ext uri="{FF2B5EF4-FFF2-40B4-BE49-F238E27FC236}">
                <a16:creationId xmlns:a16="http://schemas.microsoft.com/office/drawing/2014/main" id="{BD99FFEF-3631-4662-AE20-2D46A8859003}"/>
              </a:ext>
            </a:extLst>
          </p:cNvPr>
          <p:cNvGrpSpPr/>
          <p:nvPr/>
        </p:nvGrpSpPr>
        <p:grpSpPr>
          <a:xfrm>
            <a:off x="267518" y="2497187"/>
            <a:ext cx="8374677" cy="4360813"/>
            <a:chOff x="354914" y="2095437"/>
            <a:chExt cx="8137098" cy="4360813"/>
          </a:xfrm>
        </p:grpSpPr>
        <p:sp>
          <p:nvSpPr>
            <p:cNvPr id="17" name="Freeform 58">
              <a:extLst>
                <a:ext uri="{FF2B5EF4-FFF2-40B4-BE49-F238E27FC236}">
                  <a16:creationId xmlns:a16="http://schemas.microsoft.com/office/drawing/2014/main" id="{1A34AFB7-6B4B-490F-8F36-CC03CFFFC973}"/>
                </a:ext>
              </a:extLst>
            </p:cNvPr>
            <p:cNvSpPr/>
            <p:nvPr/>
          </p:nvSpPr>
          <p:spPr bwMode="gray">
            <a:xfrm>
              <a:off x="471686" y="2668342"/>
              <a:ext cx="7606803" cy="3257804"/>
            </a:xfrm>
            <a:custGeom>
              <a:avLst/>
              <a:gdLst>
                <a:gd name="connsiteX0" fmla="*/ 0 w 7920111"/>
                <a:gd name="connsiteY0" fmla="*/ 887219 h 4453379"/>
                <a:gd name="connsiteX1" fmla="*/ 1441938 w 7920111"/>
                <a:gd name="connsiteY1" fmla="*/ 955 h 4453379"/>
                <a:gd name="connsiteX2" fmla="*/ 3981157 w 7920111"/>
                <a:gd name="connsiteY2" fmla="*/ 1034930 h 4453379"/>
                <a:gd name="connsiteX3" fmla="*/ 6443003 w 7920111"/>
                <a:gd name="connsiteY3" fmla="*/ 3771096 h 4453379"/>
                <a:gd name="connsiteX4" fmla="*/ 7920111 w 7920111"/>
                <a:gd name="connsiteY4" fmla="*/ 4453379 h 4453379"/>
                <a:gd name="connsiteX0" fmla="*/ 0 w 7920111"/>
                <a:gd name="connsiteY0" fmla="*/ 920748 h 4486908"/>
                <a:gd name="connsiteX1" fmla="*/ 1473673 w 7920111"/>
                <a:gd name="connsiteY1" fmla="*/ 892 h 4486908"/>
                <a:gd name="connsiteX2" fmla="*/ 3981157 w 7920111"/>
                <a:gd name="connsiteY2" fmla="*/ 1068459 h 4486908"/>
                <a:gd name="connsiteX3" fmla="*/ 6443003 w 7920111"/>
                <a:gd name="connsiteY3" fmla="*/ 3804625 h 4486908"/>
                <a:gd name="connsiteX4" fmla="*/ 7920111 w 7920111"/>
                <a:gd name="connsiteY4" fmla="*/ 4486908 h 4486908"/>
                <a:gd name="connsiteX0" fmla="*/ 0 w 7920111"/>
                <a:gd name="connsiteY0" fmla="*/ 921413 h 4487573"/>
                <a:gd name="connsiteX1" fmla="*/ 1473673 w 7920111"/>
                <a:gd name="connsiteY1" fmla="*/ 1557 h 4487573"/>
                <a:gd name="connsiteX2" fmla="*/ 3955768 w 7920111"/>
                <a:gd name="connsiteY2" fmla="*/ 1119511 h 4487573"/>
                <a:gd name="connsiteX3" fmla="*/ 6443003 w 7920111"/>
                <a:gd name="connsiteY3" fmla="*/ 3805290 h 4487573"/>
                <a:gd name="connsiteX4" fmla="*/ 7920111 w 7920111"/>
                <a:gd name="connsiteY4" fmla="*/ 4487573 h 4487573"/>
                <a:gd name="connsiteX0" fmla="*/ 0 w 7920111"/>
                <a:gd name="connsiteY0" fmla="*/ 919856 h 4486016"/>
                <a:gd name="connsiteX1" fmla="*/ 1473673 w 7920111"/>
                <a:gd name="connsiteY1" fmla="*/ 0 h 4486016"/>
                <a:gd name="connsiteX2" fmla="*/ 3955768 w 7920111"/>
                <a:gd name="connsiteY2" fmla="*/ 1117954 h 4486016"/>
                <a:gd name="connsiteX3" fmla="*/ 6443003 w 7920111"/>
                <a:gd name="connsiteY3" fmla="*/ 3803733 h 4486016"/>
                <a:gd name="connsiteX4" fmla="*/ 7920111 w 7920111"/>
                <a:gd name="connsiteY4" fmla="*/ 4486016 h 4486016"/>
                <a:gd name="connsiteX0" fmla="*/ 0 w 7920111"/>
                <a:gd name="connsiteY0" fmla="*/ 919856 h 4486016"/>
                <a:gd name="connsiteX1" fmla="*/ 1473673 w 7920111"/>
                <a:gd name="connsiteY1" fmla="*/ 0 h 4486016"/>
                <a:gd name="connsiteX2" fmla="*/ 3955768 w 7920111"/>
                <a:gd name="connsiteY2" fmla="*/ 1117954 h 4486016"/>
                <a:gd name="connsiteX3" fmla="*/ 6443003 w 7920111"/>
                <a:gd name="connsiteY3" fmla="*/ 3803733 h 4486016"/>
                <a:gd name="connsiteX4" fmla="*/ 7920111 w 7920111"/>
                <a:gd name="connsiteY4" fmla="*/ 4486016 h 4486016"/>
                <a:gd name="connsiteX0" fmla="*/ 0 w 7920111"/>
                <a:gd name="connsiteY0" fmla="*/ 919856 h 4486016"/>
                <a:gd name="connsiteX1" fmla="*/ 1473673 w 7920111"/>
                <a:gd name="connsiteY1" fmla="*/ 0 h 4486016"/>
                <a:gd name="connsiteX2" fmla="*/ 3955768 w 7920111"/>
                <a:gd name="connsiteY2" fmla="*/ 1117954 h 4486016"/>
                <a:gd name="connsiteX3" fmla="*/ 6443003 w 7920111"/>
                <a:gd name="connsiteY3" fmla="*/ 3803733 h 4486016"/>
                <a:gd name="connsiteX4" fmla="*/ 7920111 w 7920111"/>
                <a:gd name="connsiteY4" fmla="*/ 4486016 h 4486016"/>
                <a:gd name="connsiteX0" fmla="*/ 0 w 7920111"/>
                <a:gd name="connsiteY0" fmla="*/ 919856 h 4486016"/>
                <a:gd name="connsiteX1" fmla="*/ 1473673 w 7920111"/>
                <a:gd name="connsiteY1" fmla="*/ 0 h 4486016"/>
                <a:gd name="connsiteX2" fmla="*/ 3955768 w 7920111"/>
                <a:gd name="connsiteY2" fmla="*/ 1117954 h 4486016"/>
                <a:gd name="connsiteX3" fmla="*/ 6443003 w 7920111"/>
                <a:gd name="connsiteY3" fmla="*/ 3803733 h 4486016"/>
                <a:gd name="connsiteX4" fmla="*/ 7920111 w 7920111"/>
                <a:gd name="connsiteY4" fmla="*/ 4486016 h 4486016"/>
                <a:gd name="connsiteX0" fmla="*/ 0 w 7920111"/>
                <a:gd name="connsiteY0" fmla="*/ 921673 h 4487833"/>
                <a:gd name="connsiteX1" fmla="*/ 1473673 w 7920111"/>
                <a:gd name="connsiteY1" fmla="*/ 1817 h 4487833"/>
                <a:gd name="connsiteX2" fmla="*/ 3955768 w 7920111"/>
                <a:gd name="connsiteY2" fmla="*/ 1136566 h 4487833"/>
                <a:gd name="connsiteX3" fmla="*/ 6443003 w 7920111"/>
                <a:gd name="connsiteY3" fmla="*/ 3805550 h 4487833"/>
                <a:gd name="connsiteX4" fmla="*/ 7920111 w 7920111"/>
                <a:gd name="connsiteY4" fmla="*/ 4487833 h 4487833"/>
                <a:gd name="connsiteX0" fmla="*/ 0 w 7920111"/>
                <a:gd name="connsiteY0" fmla="*/ 921673 h 4487833"/>
                <a:gd name="connsiteX1" fmla="*/ 1473673 w 7920111"/>
                <a:gd name="connsiteY1" fmla="*/ 1817 h 4487833"/>
                <a:gd name="connsiteX2" fmla="*/ 3955768 w 7920111"/>
                <a:gd name="connsiteY2" fmla="*/ 1136566 h 4487833"/>
                <a:gd name="connsiteX3" fmla="*/ 6443003 w 7920111"/>
                <a:gd name="connsiteY3" fmla="*/ 3805550 h 4487833"/>
                <a:gd name="connsiteX4" fmla="*/ 7920111 w 7920111"/>
                <a:gd name="connsiteY4" fmla="*/ 4487833 h 4487833"/>
                <a:gd name="connsiteX0" fmla="*/ 0 w 7920111"/>
                <a:gd name="connsiteY0" fmla="*/ 921673 h 4487833"/>
                <a:gd name="connsiteX1" fmla="*/ 1473673 w 7920111"/>
                <a:gd name="connsiteY1" fmla="*/ 1817 h 4487833"/>
                <a:gd name="connsiteX2" fmla="*/ 3955768 w 7920111"/>
                <a:gd name="connsiteY2" fmla="*/ 1136566 h 4487833"/>
                <a:gd name="connsiteX3" fmla="*/ 6443003 w 7920111"/>
                <a:gd name="connsiteY3" fmla="*/ 3805550 h 4487833"/>
                <a:gd name="connsiteX4" fmla="*/ 7920111 w 7920111"/>
                <a:gd name="connsiteY4" fmla="*/ 4487833 h 4487833"/>
                <a:gd name="connsiteX0" fmla="*/ 0 w 7920111"/>
                <a:gd name="connsiteY0" fmla="*/ 921761 h 4487921"/>
                <a:gd name="connsiteX1" fmla="*/ 1473673 w 7920111"/>
                <a:gd name="connsiteY1" fmla="*/ 1905 h 4487921"/>
                <a:gd name="connsiteX2" fmla="*/ 3955768 w 7920111"/>
                <a:gd name="connsiteY2" fmla="*/ 1136654 h 4487921"/>
                <a:gd name="connsiteX3" fmla="*/ 6443003 w 7920111"/>
                <a:gd name="connsiteY3" fmla="*/ 3805638 h 4487921"/>
                <a:gd name="connsiteX4" fmla="*/ 7920111 w 7920111"/>
                <a:gd name="connsiteY4" fmla="*/ 4487921 h 4487921"/>
                <a:gd name="connsiteX0" fmla="*/ 0 w 7920111"/>
                <a:gd name="connsiteY0" fmla="*/ 921761 h 4487921"/>
                <a:gd name="connsiteX1" fmla="*/ 1473673 w 7920111"/>
                <a:gd name="connsiteY1" fmla="*/ 1905 h 4487921"/>
                <a:gd name="connsiteX2" fmla="*/ 3955768 w 7920111"/>
                <a:gd name="connsiteY2" fmla="*/ 1136654 h 4487921"/>
                <a:gd name="connsiteX3" fmla="*/ 6443003 w 7920111"/>
                <a:gd name="connsiteY3" fmla="*/ 3805638 h 4487921"/>
                <a:gd name="connsiteX4" fmla="*/ 7920111 w 7920111"/>
                <a:gd name="connsiteY4" fmla="*/ 4487921 h 4487921"/>
                <a:gd name="connsiteX0" fmla="*/ 0 w 7920111"/>
                <a:gd name="connsiteY0" fmla="*/ 921761 h 4487921"/>
                <a:gd name="connsiteX1" fmla="*/ 1473673 w 7920111"/>
                <a:gd name="connsiteY1" fmla="*/ 1905 h 4487921"/>
                <a:gd name="connsiteX2" fmla="*/ 3955768 w 7920111"/>
                <a:gd name="connsiteY2" fmla="*/ 1136654 h 4487921"/>
                <a:gd name="connsiteX3" fmla="*/ 6443003 w 7920111"/>
                <a:gd name="connsiteY3" fmla="*/ 3805638 h 4487921"/>
                <a:gd name="connsiteX4" fmla="*/ 7920111 w 7920111"/>
                <a:gd name="connsiteY4" fmla="*/ 4487921 h 4487921"/>
                <a:gd name="connsiteX0" fmla="*/ 0 w 7920111"/>
                <a:gd name="connsiteY0" fmla="*/ 921761 h 4487921"/>
                <a:gd name="connsiteX1" fmla="*/ 1473673 w 7920111"/>
                <a:gd name="connsiteY1" fmla="*/ 1905 h 4487921"/>
                <a:gd name="connsiteX2" fmla="*/ 3955768 w 7920111"/>
                <a:gd name="connsiteY2" fmla="*/ 1136654 h 4487921"/>
                <a:gd name="connsiteX3" fmla="*/ 6443003 w 7920111"/>
                <a:gd name="connsiteY3" fmla="*/ 3805638 h 4487921"/>
                <a:gd name="connsiteX4" fmla="*/ 7920111 w 7920111"/>
                <a:gd name="connsiteY4" fmla="*/ 4487921 h 4487921"/>
                <a:gd name="connsiteX0" fmla="*/ 0 w 7920111"/>
                <a:gd name="connsiteY0" fmla="*/ 921761 h 4487921"/>
                <a:gd name="connsiteX1" fmla="*/ 1473673 w 7920111"/>
                <a:gd name="connsiteY1" fmla="*/ 1905 h 4487921"/>
                <a:gd name="connsiteX2" fmla="*/ 3955768 w 7920111"/>
                <a:gd name="connsiteY2" fmla="*/ 1136654 h 4487921"/>
                <a:gd name="connsiteX3" fmla="*/ 6443003 w 7920111"/>
                <a:gd name="connsiteY3" fmla="*/ 3805638 h 4487921"/>
                <a:gd name="connsiteX4" fmla="*/ 7920111 w 7920111"/>
                <a:gd name="connsiteY4" fmla="*/ 4487921 h 448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111" h="4487921">
                  <a:moveTo>
                    <a:pt x="0" y="921761"/>
                  </a:moveTo>
                  <a:cubicBezTo>
                    <a:pt x="395554" y="441125"/>
                    <a:pt x="814378" y="-33911"/>
                    <a:pt x="1473673" y="1905"/>
                  </a:cubicBezTo>
                  <a:cubicBezTo>
                    <a:pt x="2132968" y="37721"/>
                    <a:pt x="3324305" y="427119"/>
                    <a:pt x="3955768" y="1136654"/>
                  </a:cubicBezTo>
                  <a:cubicBezTo>
                    <a:pt x="4618967" y="1720222"/>
                    <a:pt x="5723040" y="3261090"/>
                    <a:pt x="6443003" y="3805638"/>
                  </a:cubicBezTo>
                  <a:cubicBezTo>
                    <a:pt x="7124884" y="4417369"/>
                    <a:pt x="7509803" y="4431650"/>
                    <a:pt x="7920111" y="4487921"/>
                  </a:cubicBezTo>
                </a:path>
              </a:pathLst>
            </a:custGeom>
            <a:noFill/>
            <a:ln w="57150" cap="rnd" algn="ctr">
              <a:gradFill flip="none" rotWithShape="1">
                <a:gsLst>
                  <a:gs pos="0">
                    <a:schemeClr val="accent2"/>
                  </a:gs>
                  <a:gs pos="32000">
                    <a:schemeClr val="accent1"/>
                  </a:gs>
                  <a:gs pos="65000">
                    <a:srgbClr val="ED8B00"/>
                  </a:gs>
                  <a:gs pos="100000">
                    <a:srgbClr val="FF0000"/>
                  </a:gs>
                </a:gsLst>
                <a:lin ang="0" scaled="1"/>
                <a:tileRect/>
              </a:gradFill>
              <a:miter lim="800000"/>
              <a:headEnd type="none" w="med" len="med"/>
              <a:tailEnd type="triangle" w="med" len="med"/>
            </a:ln>
          </p:spPr>
          <p:txBody>
            <a:bodyPr rtlCol="0" anchor="ctr"/>
            <a:lstStyle/>
            <a:p>
              <a:pPr algn="ctr" defTabSz="778300"/>
              <a:endParaRPr lang="en-US" sz="1532" dirty="0">
                <a:solidFill>
                  <a:prstClr val="black"/>
                </a:solidFill>
                <a:latin typeface="Verdana"/>
              </a:endParaRPr>
            </a:p>
          </p:txBody>
        </p:sp>
        <p:sp>
          <p:nvSpPr>
            <p:cNvPr id="18" name="TextBox 17">
              <a:extLst>
                <a:ext uri="{FF2B5EF4-FFF2-40B4-BE49-F238E27FC236}">
                  <a16:creationId xmlns:a16="http://schemas.microsoft.com/office/drawing/2014/main" id="{2C3947D8-D5EA-46A8-8421-A9B760A3E8B9}"/>
                </a:ext>
              </a:extLst>
            </p:cNvPr>
            <p:cNvSpPr txBox="1"/>
            <p:nvPr/>
          </p:nvSpPr>
          <p:spPr>
            <a:xfrm>
              <a:off x="2737223" y="2551241"/>
              <a:ext cx="2143601" cy="276999"/>
            </a:xfrm>
            <a:prstGeom prst="rect">
              <a:avLst/>
            </a:prstGeom>
            <a:noFill/>
          </p:spPr>
          <p:txBody>
            <a:bodyPr wrap="square" lIns="0" tIns="0" rIns="0" bIns="0" rtlCol="0">
              <a:spAutoFit/>
            </a:bodyPr>
            <a:lstStyle/>
            <a:p>
              <a:pPr algn="ctr">
                <a:spcBef>
                  <a:spcPts val="600"/>
                </a:spcBef>
                <a:buSzPct val="100000"/>
              </a:pPr>
              <a:r>
                <a:rPr lang="en-ZA" sz="1800" b="1" dirty="0">
                  <a:solidFill>
                    <a:srgbClr val="43B02A"/>
                  </a:solidFill>
                </a:rPr>
                <a:t>Value Creation Services</a:t>
              </a:r>
            </a:p>
          </p:txBody>
        </p:sp>
        <p:sp>
          <p:nvSpPr>
            <p:cNvPr id="19" name="TextBox 18">
              <a:extLst>
                <a:ext uri="{FF2B5EF4-FFF2-40B4-BE49-F238E27FC236}">
                  <a16:creationId xmlns:a16="http://schemas.microsoft.com/office/drawing/2014/main" id="{F1F98D93-9B7F-4A18-9107-01D13F6FF62C}"/>
                </a:ext>
              </a:extLst>
            </p:cNvPr>
            <p:cNvSpPr txBox="1"/>
            <p:nvPr/>
          </p:nvSpPr>
          <p:spPr>
            <a:xfrm>
              <a:off x="5132025" y="3171021"/>
              <a:ext cx="263260" cy="276999"/>
            </a:xfrm>
            <a:prstGeom prst="rect">
              <a:avLst/>
            </a:prstGeom>
            <a:noFill/>
          </p:spPr>
          <p:txBody>
            <a:bodyPr wrap="square" lIns="0" tIns="0" rIns="0" bIns="0" rtlCol="0">
              <a:spAutoFit/>
            </a:bodyPr>
            <a:lstStyle/>
            <a:p>
              <a:pPr algn="ctr">
                <a:spcBef>
                  <a:spcPts val="600"/>
                </a:spcBef>
                <a:buSzPct val="100000"/>
              </a:pPr>
              <a:endParaRPr lang="en-ZA" dirty="0">
                <a:solidFill>
                  <a:schemeClr val="tx2">
                    <a:lumMod val="25000"/>
                  </a:schemeClr>
                </a:solidFill>
              </a:endParaRPr>
            </a:p>
          </p:txBody>
        </p:sp>
        <p:sp>
          <p:nvSpPr>
            <p:cNvPr id="20" name="TextBox 19">
              <a:extLst>
                <a:ext uri="{FF2B5EF4-FFF2-40B4-BE49-F238E27FC236}">
                  <a16:creationId xmlns:a16="http://schemas.microsoft.com/office/drawing/2014/main" id="{F8A5B76E-63B1-4B3D-83BF-5AE62D6B822A}"/>
                </a:ext>
              </a:extLst>
            </p:cNvPr>
            <p:cNvSpPr txBox="1"/>
            <p:nvPr/>
          </p:nvSpPr>
          <p:spPr>
            <a:xfrm>
              <a:off x="5792386" y="4439259"/>
              <a:ext cx="1355625" cy="553998"/>
            </a:xfrm>
            <a:prstGeom prst="rect">
              <a:avLst/>
            </a:prstGeom>
            <a:noFill/>
          </p:spPr>
          <p:txBody>
            <a:bodyPr wrap="square" lIns="0" tIns="0" rIns="0" bIns="0" rtlCol="0">
              <a:spAutoFit/>
            </a:bodyPr>
            <a:lstStyle/>
            <a:p>
              <a:pPr algn="ctr">
                <a:spcBef>
                  <a:spcPts val="600"/>
                </a:spcBef>
                <a:buSzPct val="100000"/>
              </a:pPr>
              <a:r>
                <a:rPr lang="en-ZA" sz="1800" b="1" dirty="0">
                  <a:solidFill>
                    <a:srgbClr val="9B593B"/>
                  </a:solidFill>
                </a:rPr>
                <a:t>Contingency Planning</a:t>
              </a:r>
            </a:p>
          </p:txBody>
        </p:sp>
        <p:sp>
          <p:nvSpPr>
            <p:cNvPr id="21" name="TextBox 20">
              <a:extLst>
                <a:ext uri="{FF2B5EF4-FFF2-40B4-BE49-F238E27FC236}">
                  <a16:creationId xmlns:a16="http://schemas.microsoft.com/office/drawing/2014/main" id="{6197D999-A803-40C1-98B0-4878EBB25678}"/>
                </a:ext>
              </a:extLst>
            </p:cNvPr>
            <p:cNvSpPr txBox="1"/>
            <p:nvPr/>
          </p:nvSpPr>
          <p:spPr>
            <a:xfrm>
              <a:off x="4178785" y="3425563"/>
              <a:ext cx="2669171" cy="553998"/>
            </a:xfrm>
            <a:prstGeom prst="rect">
              <a:avLst/>
            </a:prstGeom>
            <a:noFill/>
          </p:spPr>
          <p:txBody>
            <a:bodyPr wrap="square" lIns="0" tIns="0" rIns="0" bIns="0" rtlCol="0">
              <a:spAutoFit/>
            </a:bodyPr>
            <a:lstStyle/>
            <a:p>
              <a:pPr algn="ctr">
                <a:spcBef>
                  <a:spcPts val="600"/>
                </a:spcBef>
                <a:buSzPct val="100000"/>
              </a:pPr>
              <a:r>
                <a:rPr lang="en-ZA" sz="1800" b="1" dirty="0">
                  <a:solidFill>
                    <a:srgbClr val="ED8B00"/>
                  </a:solidFill>
                </a:rPr>
                <a:t>Financial Restructuring Advisory</a:t>
              </a:r>
            </a:p>
          </p:txBody>
        </p:sp>
        <p:sp>
          <p:nvSpPr>
            <p:cNvPr id="22" name="TextBox 21">
              <a:extLst>
                <a:ext uri="{FF2B5EF4-FFF2-40B4-BE49-F238E27FC236}">
                  <a16:creationId xmlns:a16="http://schemas.microsoft.com/office/drawing/2014/main" id="{785042A2-A199-4C8F-ADDF-B9459DA75C49}"/>
                </a:ext>
              </a:extLst>
            </p:cNvPr>
            <p:cNvSpPr txBox="1"/>
            <p:nvPr/>
          </p:nvSpPr>
          <p:spPr>
            <a:xfrm>
              <a:off x="7230768" y="5471305"/>
              <a:ext cx="989252" cy="276999"/>
            </a:xfrm>
            <a:prstGeom prst="rect">
              <a:avLst/>
            </a:prstGeom>
            <a:noFill/>
          </p:spPr>
          <p:txBody>
            <a:bodyPr wrap="square" lIns="0" tIns="0" rIns="0" bIns="0" rtlCol="0">
              <a:spAutoFit/>
            </a:bodyPr>
            <a:lstStyle/>
            <a:p>
              <a:pPr algn="ctr">
                <a:spcBef>
                  <a:spcPts val="600"/>
                </a:spcBef>
                <a:buSzPct val="100000"/>
              </a:pPr>
              <a:r>
                <a:rPr lang="en-ZA" sz="1800" b="1" dirty="0">
                  <a:solidFill>
                    <a:srgbClr val="FF0000"/>
                  </a:solidFill>
                </a:rPr>
                <a:t>Insolvency</a:t>
              </a:r>
            </a:p>
          </p:txBody>
        </p:sp>
        <p:sp>
          <p:nvSpPr>
            <p:cNvPr id="23" name="TextBox 22">
              <a:extLst>
                <a:ext uri="{FF2B5EF4-FFF2-40B4-BE49-F238E27FC236}">
                  <a16:creationId xmlns:a16="http://schemas.microsoft.com/office/drawing/2014/main" id="{5D96D876-E194-452A-B57B-30CDD075A274}"/>
                </a:ext>
              </a:extLst>
            </p:cNvPr>
            <p:cNvSpPr txBox="1"/>
            <p:nvPr/>
          </p:nvSpPr>
          <p:spPr>
            <a:xfrm>
              <a:off x="3165651" y="4133462"/>
              <a:ext cx="1825713" cy="246221"/>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rPr>
                <a:t>Negotiation</a:t>
              </a:r>
            </a:p>
          </p:txBody>
        </p:sp>
        <p:sp>
          <p:nvSpPr>
            <p:cNvPr id="24" name="TextBox 23">
              <a:extLst>
                <a:ext uri="{FF2B5EF4-FFF2-40B4-BE49-F238E27FC236}">
                  <a16:creationId xmlns:a16="http://schemas.microsoft.com/office/drawing/2014/main" id="{7E29BF0E-BEEA-4CC8-90B5-F530308EF892}"/>
                </a:ext>
              </a:extLst>
            </p:cNvPr>
            <p:cNvSpPr txBox="1"/>
            <p:nvPr/>
          </p:nvSpPr>
          <p:spPr>
            <a:xfrm>
              <a:off x="976686" y="5320037"/>
              <a:ext cx="1760537" cy="246221"/>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cs typeface="Arial" panose="020B0604020202020204" pitchFamily="34" charset="0"/>
                </a:rPr>
                <a:t>Executive-Support</a:t>
              </a:r>
            </a:p>
          </p:txBody>
        </p:sp>
        <p:sp>
          <p:nvSpPr>
            <p:cNvPr id="25" name="TextBox 24">
              <a:extLst>
                <a:ext uri="{FF2B5EF4-FFF2-40B4-BE49-F238E27FC236}">
                  <a16:creationId xmlns:a16="http://schemas.microsoft.com/office/drawing/2014/main" id="{1DE48CD8-C873-4BBF-B8C9-0286FF4749BA}"/>
                </a:ext>
              </a:extLst>
            </p:cNvPr>
            <p:cNvSpPr txBox="1"/>
            <p:nvPr/>
          </p:nvSpPr>
          <p:spPr>
            <a:xfrm>
              <a:off x="4934942" y="4802913"/>
              <a:ext cx="920685" cy="492443"/>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cs typeface="Times New Roman" panose="02020603050405020304" pitchFamily="18" charset="0"/>
                </a:rPr>
                <a:t>Options Analysis</a:t>
              </a:r>
            </a:p>
          </p:txBody>
        </p:sp>
        <p:sp>
          <p:nvSpPr>
            <p:cNvPr id="26" name="TextBox 25">
              <a:extLst>
                <a:ext uri="{FF2B5EF4-FFF2-40B4-BE49-F238E27FC236}">
                  <a16:creationId xmlns:a16="http://schemas.microsoft.com/office/drawing/2014/main" id="{EDACE312-7F87-4249-8D86-F7239C0B5753}"/>
                </a:ext>
              </a:extLst>
            </p:cNvPr>
            <p:cNvSpPr txBox="1"/>
            <p:nvPr/>
          </p:nvSpPr>
          <p:spPr>
            <a:xfrm>
              <a:off x="2991726" y="4456018"/>
              <a:ext cx="920684" cy="246221"/>
            </a:xfrm>
            <a:prstGeom prst="rect">
              <a:avLst/>
            </a:prstGeom>
            <a:noFill/>
          </p:spPr>
          <p:txBody>
            <a:bodyPr wrap="square" lIns="0" tIns="0" rIns="0" bIns="0" rtlCol="0">
              <a:spAutoFit/>
            </a:bodyPr>
            <a:lstStyle/>
            <a:p>
              <a:pPr marL="285750" indent="-285750" algn="ctr">
                <a:spcBef>
                  <a:spcPts val="600"/>
                </a:spcBef>
                <a:buSzPct val="100000"/>
                <a:buFont typeface="Arial" panose="020B0604020202020204" pitchFamily="34" charset="0"/>
                <a:buChar char="•"/>
              </a:pPr>
              <a:r>
                <a:rPr lang="en-ZA" sz="1600" dirty="0">
                  <a:solidFill>
                    <a:srgbClr val="313131"/>
                  </a:solidFill>
                </a:rPr>
                <a:t>IBR</a:t>
              </a:r>
            </a:p>
          </p:txBody>
        </p:sp>
        <p:sp>
          <p:nvSpPr>
            <p:cNvPr id="27" name="TextBox 26">
              <a:extLst>
                <a:ext uri="{FF2B5EF4-FFF2-40B4-BE49-F238E27FC236}">
                  <a16:creationId xmlns:a16="http://schemas.microsoft.com/office/drawing/2014/main" id="{54BFC0A3-9079-4679-AD30-2090EF8EFDEB}"/>
                </a:ext>
              </a:extLst>
            </p:cNvPr>
            <p:cNvSpPr txBox="1"/>
            <p:nvPr/>
          </p:nvSpPr>
          <p:spPr>
            <a:xfrm>
              <a:off x="3703002" y="5743045"/>
              <a:ext cx="3680636" cy="246221"/>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rPr>
                <a:t>Liquidation Estimated Outcome Statement</a:t>
              </a:r>
            </a:p>
          </p:txBody>
        </p:sp>
        <p:sp>
          <p:nvSpPr>
            <p:cNvPr id="28" name="TextBox 27">
              <a:extLst>
                <a:ext uri="{FF2B5EF4-FFF2-40B4-BE49-F238E27FC236}">
                  <a16:creationId xmlns:a16="http://schemas.microsoft.com/office/drawing/2014/main" id="{046C1EE7-46AA-4E82-9789-C293EE2BACD7}"/>
                </a:ext>
              </a:extLst>
            </p:cNvPr>
            <p:cNvSpPr txBox="1"/>
            <p:nvPr/>
          </p:nvSpPr>
          <p:spPr>
            <a:xfrm>
              <a:off x="978737" y="3188128"/>
              <a:ext cx="1758485" cy="738664"/>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rPr>
                <a:t>Working Capital Management &amp; Optimisation</a:t>
              </a:r>
            </a:p>
          </p:txBody>
        </p:sp>
        <p:sp>
          <p:nvSpPr>
            <p:cNvPr id="29" name="TextBox 28">
              <a:extLst>
                <a:ext uri="{FF2B5EF4-FFF2-40B4-BE49-F238E27FC236}">
                  <a16:creationId xmlns:a16="http://schemas.microsoft.com/office/drawing/2014/main" id="{CE7A7D73-9BA0-40C2-84C3-23B50041DC9F}"/>
                </a:ext>
              </a:extLst>
            </p:cNvPr>
            <p:cNvSpPr txBox="1"/>
            <p:nvPr/>
          </p:nvSpPr>
          <p:spPr>
            <a:xfrm>
              <a:off x="998927" y="2866372"/>
              <a:ext cx="1604031" cy="246221"/>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cs typeface="Arial" panose="020B0604020202020204" pitchFamily="34" charset="0"/>
                </a:rPr>
                <a:t>Managed-Exit</a:t>
              </a:r>
            </a:p>
          </p:txBody>
        </p:sp>
        <p:sp>
          <p:nvSpPr>
            <p:cNvPr id="30" name="TextBox 29">
              <a:extLst>
                <a:ext uri="{FF2B5EF4-FFF2-40B4-BE49-F238E27FC236}">
                  <a16:creationId xmlns:a16="http://schemas.microsoft.com/office/drawing/2014/main" id="{927EE5CE-972A-4038-80A4-B87C91602AF6}"/>
                </a:ext>
              </a:extLst>
            </p:cNvPr>
            <p:cNvSpPr txBox="1"/>
            <p:nvPr/>
          </p:nvSpPr>
          <p:spPr>
            <a:xfrm>
              <a:off x="689685" y="4039654"/>
              <a:ext cx="2334537" cy="246221"/>
            </a:xfrm>
            <a:prstGeom prst="rect">
              <a:avLst/>
            </a:prstGeom>
            <a:noFill/>
          </p:spPr>
          <p:txBody>
            <a:bodyPr wrap="square" lIns="0" tIns="0" rIns="0" bIns="0" rtlCol="0">
              <a:spAutoFit/>
            </a:bodyPr>
            <a:lstStyle/>
            <a:p>
              <a:pPr marL="285750" indent="-285750" algn="ctr">
                <a:spcBef>
                  <a:spcPts val="600"/>
                </a:spcBef>
                <a:buSzPct val="100000"/>
                <a:buFont typeface="Arial" panose="020B0604020202020204" pitchFamily="34" charset="0"/>
                <a:buChar char="•"/>
              </a:pPr>
              <a:r>
                <a:rPr lang="en-ZA" sz="1600" dirty="0">
                  <a:solidFill>
                    <a:srgbClr val="313131"/>
                  </a:solidFill>
                </a:rPr>
                <a:t>Cash Management</a:t>
              </a:r>
            </a:p>
          </p:txBody>
        </p:sp>
        <p:sp>
          <p:nvSpPr>
            <p:cNvPr id="31" name="TextBox 30">
              <a:extLst>
                <a:ext uri="{FF2B5EF4-FFF2-40B4-BE49-F238E27FC236}">
                  <a16:creationId xmlns:a16="http://schemas.microsoft.com/office/drawing/2014/main" id="{F18BB835-A5E7-4AA3-9437-96EFDE615C5A}"/>
                </a:ext>
              </a:extLst>
            </p:cNvPr>
            <p:cNvSpPr txBox="1"/>
            <p:nvPr/>
          </p:nvSpPr>
          <p:spPr>
            <a:xfrm>
              <a:off x="853083" y="5671671"/>
              <a:ext cx="863017" cy="246221"/>
            </a:xfrm>
            <a:prstGeom prst="rect">
              <a:avLst/>
            </a:prstGeom>
            <a:noFill/>
          </p:spPr>
          <p:txBody>
            <a:bodyPr wrap="square" lIns="0" tIns="0" rIns="0" bIns="0" rtlCol="0">
              <a:spAutoFit/>
            </a:bodyPr>
            <a:lstStyle/>
            <a:p>
              <a:pPr marL="285750" indent="-285750" algn="ctr">
                <a:spcBef>
                  <a:spcPts val="600"/>
                </a:spcBef>
                <a:buSzPct val="100000"/>
                <a:buFont typeface="Arial" panose="020B0604020202020204" pitchFamily="34" charset="0"/>
                <a:buChar char="•"/>
              </a:pPr>
              <a:r>
                <a:rPr lang="en-ZA" sz="1600" dirty="0">
                  <a:solidFill>
                    <a:srgbClr val="313131"/>
                  </a:solidFill>
                </a:rPr>
                <a:t>CRO</a:t>
              </a:r>
            </a:p>
          </p:txBody>
        </p:sp>
        <p:sp>
          <p:nvSpPr>
            <p:cNvPr id="32" name="TextBox 31">
              <a:extLst>
                <a:ext uri="{FF2B5EF4-FFF2-40B4-BE49-F238E27FC236}">
                  <a16:creationId xmlns:a16="http://schemas.microsoft.com/office/drawing/2014/main" id="{1D9D4D69-C39E-4106-91BD-6EBD9211A1C1}"/>
                </a:ext>
              </a:extLst>
            </p:cNvPr>
            <p:cNvSpPr txBox="1"/>
            <p:nvPr/>
          </p:nvSpPr>
          <p:spPr>
            <a:xfrm>
              <a:off x="976686" y="4950705"/>
              <a:ext cx="1760537" cy="246221"/>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rPr>
                <a:t>Turnaround Plan</a:t>
              </a:r>
            </a:p>
          </p:txBody>
        </p:sp>
        <p:sp>
          <p:nvSpPr>
            <p:cNvPr id="33" name="Down Arrow 81">
              <a:extLst>
                <a:ext uri="{FF2B5EF4-FFF2-40B4-BE49-F238E27FC236}">
                  <a16:creationId xmlns:a16="http://schemas.microsoft.com/office/drawing/2014/main" id="{63AFE8F2-5CC9-46CD-A03C-3C04CB395871}"/>
                </a:ext>
              </a:extLst>
            </p:cNvPr>
            <p:cNvSpPr/>
            <p:nvPr/>
          </p:nvSpPr>
          <p:spPr bwMode="gray">
            <a:xfrm rot="16200000">
              <a:off x="4238721" y="2306136"/>
              <a:ext cx="383079" cy="7917149"/>
            </a:xfrm>
            <a:prstGeom prst="downArrow">
              <a:avLst/>
            </a:prstGeom>
            <a:solidFill>
              <a:schemeClr val="accent3">
                <a:lumMod val="75000"/>
              </a:schemeClr>
            </a:solidFill>
            <a:ln w="19050" algn="ctr">
              <a:noFill/>
              <a:miter lim="800000"/>
              <a:headEnd/>
              <a:tailEnd/>
            </a:ln>
          </p:spPr>
          <p:txBody>
            <a:bodyPr vert="vert" wrap="square" lIns="72231" tIns="72231" rIns="72231" bIns="72231" rtlCol="0" anchor="ctr"/>
            <a:lstStyle/>
            <a:p>
              <a:pPr algn="ctr" defTabSz="778300">
                <a:lnSpc>
                  <a:spcPct val="106000"/>
                </a:lnSpc>
              </a:pPr>
              <a:r>
                <a:rPr lang="en-US" sz="800" b="1" dirty="0">
                  <a:solidFill>
                    <a:schemeClr val="bg1"/>
                  </a:solidFill>
                  <a:latin typeface="Verdana"/>
                </a:rPr>
                <a:t>Level of influence</a:t>
              </a:r>
            </a:p>
          </p:txBody>
        </p:sp>
        <p:cxnSp>
          <p:nvCxnSpPr>
            <p:cNvPr id="34" name="Straight Arrow Connector 33">
              <a:extLst>
                <a:ext uri="{FF2B5EF4-FFF2-40B4-BE49-F238E27FC236}">
                  <a16:creationId xmlns:a16="http://schemas.microsoft.com/office/drawing/2014/main" id="{D20B6D9B-D448-4506-82BD-42FB70C184B8}"/>
                </a:ext>
              </a:extLst>
            </p:cNvPr>
            <p:cNvCxnSpPr/>
            <p:nvPr/>
          </p:nvCxnSpPr>
          <p:spPr>
            <a:xfrm flipV="1">
              <a:off x="362534" y="2095437"/>
              <a:ext cx="0" cy="4322600"/>
            </a:xfrm>
            <a:prstGeom prst="straightConnector1">
              <a:avLst/>
            </a:prstGeom>
            <a:ln w="127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8BA18AB-79F8-402A-9DBF-39855A81E48C}"/>
                </a:ext>
              </a:extLst>
            </p:cNvPr>
            <p:cNvCxnSpPr/>
            <p:nvPr/>
          </p:nvCxnSpPr>
          <p:spPr>
            <a:xfrm>
              <a:off x="354914" y="6412360"/>
              <a:ext cx="8137098" cy="32595"/>
            </a:xfrm>
            <a:prstGeom prst="straightConnector1">
              <a:avLst/>
            </a:prstGeom>
            <a:ln w="127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0DC5578-AA1F-41AF-AEC4-3C2725887921}"/>
                </a:ext>
              </a:extLst>
            </p:cNvPr>
            <p:cNvSpPr txBox="1"/>
            <p:nvPr/>
          </p:nvSpPr>
          <p:spPr>
            <a:xfrm>
              <a:off x="3165651" y="3663513"/>
              <a:ext cx="1418943" cy="492443"/>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cs typeface="Courier New" panose="02070309020205020404" pitchFamily="49" charset="0"/>
                </a:rPr>
                <a:t>Restructuring Advisor</a:t>
              </a:r>
            </a:p>
          </p:txBody>
        </p:sp>
        <p:sp>
          <p:nvSpPr>
            <p:cNvPr id="39" name="TextBox 38">
              <a:extLst>
                <a:ext uri="{FF2B5EF4-FFF2-40B4-BE49-F238E27FC236}">
                  <a16:creationId xmlns:a16="http://schemas.microsoft.com/office/drawing/2014/main" id="{F0A618BB-70A8-450B-9B12-D1965D755021}"/>
                </a:ext>
              </a:extLst>
            </p:cNvPr>
            <p:cNvSpPr txBox="1"/>
            <p:nvPr/>
          </p:nvSpPr>
          <p:spPr>
            <a:xfrm>
              <a:off x="6542257" y="6141038"/>
              <a:ext cx="1672905" cy="215444"/>
            </a:xfrm>
            <a:prstGeom prst="rect">
              <a:avLst/>
            </a:prstGeom>
            <a:noFill/>
          </p:spPr>
          <p:txBody>
            <a:bodyPr wrap="square" lIns="0" tIns="0" rIns="0" bIns="0" rtlCol="0">
              <a:spAutoFit/>
            </a:bodyPr>
            <a:lstStyle/>
            <a:p>
              <a:pPr>
                <a:spcBef>
                  <a:spcPts val="600"/>
                </a:spcBef>
                <a:buSzPct val="100000"/>
              </a:pPr>
              <a:r>
                <a:rPr lang="en-ZA" sz="1400" dirty="0">
                  <a:solidFill>
                    <a:schemeClr val="bg1"/>
                  </a:solidFill>
                </a:rPr>
                <a:t>Creditor-led</a:t>
              </a:r>
            </a:p>
          </p:txBody>
        </p:sp>
        <p:sp>
          <p:nvSpPr>
            <p:cNvPr id="40" name="TextBox 39">
              <a:extLst>
                <a:ext uri="{FF2B5EF4-FFF2-40B4-BE49-F238E27FC236}">
                  <a16:creationId xmlns:a16="http://schemas.microsoft.com/office/drawing/2014/main" id="{C43B11D6-9C40-4DDD-84EC-E998ED98B346}"/>
                </a:ext>
              </a:extLst>
            </p:cNvPr>
            <p:cNvSpPr txBox="1"/>
            <p:nvPr/>
          </p:nvSpPr>
          <p:spPr>
            <a:xfrm>
              <a:off x="515623" y="6116365"/>
              <a:ext cx="1760537" cy="215444"/>
            </a:xfrm>
            <a:prstGeom prst="rect">
              <a:avLst/>
            </a:prstGeom>
            <a:noFill/>
          </p:spPr>
          <p:txBody>
            <a:bodyPr wrap="square" lIns="0" tIns="0" rIns="0" bIns="0" rtlCol="0">
              <a:spAutoFit/>
            </a:bodyPr>
            <a:lstStyle/>
            <a:p>
              <a:pPr>
                <a:spcBef>
                  <a:spcPts val="600"/>
                </a:spcBef>
                <a:buSzPct val="100000"/>
              </a:pPr>
              <a:r>
                <a:rPr lang="en-ZA" sz="1400" dirty="0">
                  <a:solidFill>
                    <a:schemeClr val="bg1"/>
                  </a:solidFill>
                  <a:cs typeface="Times New Roman" panose="02020603050405020304" pitchFamily="18" charset="0"/>
                </a:rPr>
                <a:t>Management-led</a:t>
              </a:r>
            </a:p>
          </p:txBody>
        </p:sp>
        <p:sp>
          <p:nvSpPr>
            <p:cNvPr id="41" name="TextBox 40">
              <a:extLst>
                <a:ext uri="{FF2B5EF4-FFF2-40B4-BE49-F238E27FC236}">
                  <a16:creationId xmlns:a16="http://schemas.microsoft.com/office/drawing/2014/main" id="{CE06CFEC-9B34-460C-A210-389EB2E08178}"/>
                </a:ext>
              </a:extLst>
            </p:cNvPr>
            <p:cNvSpPr txBox="1"/>
            <p:nvPr/>
          </p:nvSpPr>
          <p:spPr>
            <a:xfrm>
              <a:off x="978737" y="4474716"/>
              <a:ext cx="920685" cy="492443"/>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ZA" sz="1600" dirty="0">
                  <a:solidFill>
                    <a:srgbClr val="313131"/>
                  </a:solidFill>
                  <a:cs typeface="Times New Roman" panose="02020603050405020304" pitchFamily="18" charset="0"/>
                </a:rPr>
                <a:t>Options Analysis</a:t>
              </a:r>
            </a:p>
          </p:txBody>
        </p:sp>
      </p:grpSp>
      <p:sp>
        <p:nvSpPr>
          <p:cNvPr id="42" name="Oval 41">
            <a:hlinkClick r:id="" action="ppaction://noaction"/>
            <a:extLst>
              <a:ext uri="{FF2B5EF4-FFF2-40B4-BE49-F238E27FC236}">
                <a16:creationId xmlns:a16="http://schemas.microsoft.com/office/drawing/2014/main" id="{0D1A92A7-ADFF-49E0-A86F-9BEFD9A358CB}"/>
              </a:ext>
            </a:extLst>
          </p:cNvPr>
          <p:cNvSpPr/>
          <p:nvPr/>
        </p:nvSpPr>
        <p:spPr bwMode="gray">
          <a:xfrm>
            <a:off x="11311061" y="458614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07</a:t>
            </a:r>
            <a:endParaRPr lang="en-GB" sz="1400" dirty="0">
              <a:solidFill>
                <a:schemeClr val="bg1"/>
              </a:solidFill>
            </a:endParaRPr>
          </a:p>
        </p:txBody>
      </p:sp>
    </p:spTree>
    <p:custDataLst>
      <p:custData r:id="rId1"/>
      <p:custData r:id="rId2"/>
    </p:custDataLst>
    <p:extLst>
      <p:ext uri="{BB962C8B-B14F-4D97-AF65-F5344CB8AC3E}">
        <p14:creationId xmlns:p14="http://schemas.microsoft.com/office/powerpoint/2010/main" val="998035690"/>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FB6BC7C4-557F-4D4F-AF35-0DD3FD5488D5}"/>
              </a:ext>
            </a:extLst>
          </p:cNvPr>
          <p:cNvSpPr txBox="1">
            <a:spLocks/>
          </p:cNvSpPr>
          <p:nvPr/>
        </p:nvSpPr>
        <p:spPr>
          <a:xfrm>
            <a:off x="512064" y="1078992"/>
            <a:ext cx="8271166" cy="4708525"/>
          </a:xfrm>
          <a:prstGeom prst="rect">
            <a:avLst/>
          </a:prstGeom>
        </p:spPr>
        <p:txBody>
          <a:bodyPr vert="horz" lIns="0" tIns="0" rIns="0" bIns="0" rtlCol="0">
            <a:noAutofit/>
          </a:bodyPr>
          <a:lstStyle>
            <a:lvl1pPr marL="0" indent="0" algn="l" defTabSz="914400" rtl="0" eaLnBrk="1" latinLnBrk="0" hangingPunct="1">
              <a:spcBef>
                <a:spcPts val="3600"/>
              </a:spcBef>
              <a:spcAft>
                <a:spcPts val="1000"/>
              </a:spcAft>
              <a:buSzPct val="100000"/>
              <a:buFont typeface="Arial" panose="020B0604020202020204" pitchFamily="34" charset="0"/>
              <a:buNone/>
              <a:defRPr sz="2200" b="0" kern="1200">
                <a:solidFill>
                  <a:schemeClr val="tx1"/>
                </a:solidFill>
                <a:latin typeface="+mn-lt"/>
                <a:ea typeface="+mn-ea"/>
                <a:cs typeface="Calibri Light" panose="020F0302020204030204" pitchFamily="34" charset="0"/>
              </a:defRPr>
            </a:lvl1pPr>
            <a:lvl2pPr marL="457200" indent="-457200" algn="l" defTabSz="914400" rtl="0" eaLnBrk="1" latinLnBrk="0" hangingPunct="1">
              <a:spcBef>
                <a:spcPts val="0"/>
              </a:spcBef>
              <a:spcAft>
                <a:spcPts val="1000"/>
              </a:spcAft>
              <a:buClrTx/>
              <a:buSzPct val="100000"/>
              <a:buFont typeface="Arial"/>
              <a:buNone/>
              <a:defRPr lang="en-US" sz="3000" b="1" kern="1200">
                <a:solidFill>
                  <a:schemeClr val="bg2"/>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3000" kern="1200">
                <a:solidFill>
                  <a:schemeClr val="bg2"/>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3000" kern="1200" baseline="0">
                <a:solidFill>
                  <a:schemeClr val="bg2"/>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3000" kern="1200" baseline="0">
                <a:solidFill>
                  <a:schemeClr val="bg2"/>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Bef>
                <a:spcPts val="1800"/>
              </a:spcBef>
            </a:pPr>
            <a:r>
              <a:rPr lang="en-US" sz="3600" dirty="0">
                <a:solidFill>
                  <a:schemeClr val="accent1"/>
                </a:solidFill>
              </a:rPr>
              <a:t>Disrupted</a:t>
            </a:r>
            <a:r>
              <a:rPr lang="en-US" sz="3600" dirty="0"/>
              <a:t>: refresh, rethink, redesign</a:t>
            </a:r>
          </a:p>
          <a:p>
            <a:pPr>
              <a:spcBef>
                <a:spcPts val="1800"/>
              </a:spcBef>
            </a:pPr>
            <a:r>
              <a:rPr lang="en-US" sz="3600" dirty="0">
                <a:solidFill>
                  <a:schemeClr val="accent1"/>
                </a:solidFill>
              </a:rPr>
              <a:t>Disadvantaged</a:t>
            </a:r>
            <a:r>
              <a:rPr lang="en-US" sz="3600" dirty="0"/>
              <a:t>: reset, rebalance, reconfigure</a:t>
            </a:r>
          </a:p>
          <a:p>
            <a:pPr>
              <a:spcBef>
                <a:spcPts val="1800"/>
              </a:spcBef>
            </a:pPr>
            <a:r>
              <a:rPr lang="en-US" sz="3600" dirty="0">
                <a:solidFill>
                  <a:schemeClr val="accent1"/>
                </a:solidFill>
              </a:rPr>
              <a:t>Distressed</a:t>
            </a:r>
            <a:r>
              <a:rPr lang="en-US" sz="3600" dirty="0"/>
              <a:t>: reconnect, reconstruct, restore</a:t>
            </a:r>
          </a:p>
        </p:txBody>
      </p:sp>
      <p:sp>
        <p:nvSpPr>
          <p:cNvPr id="7" name="Oval 6">
            <a:extLst>
              <a:ext uri="{FF2B5EF4-FFF2-40B4-BE49-F238E27FC236}">
                <a16:creationId xmlns:a16="http://schemas.microsoft.com/office/drawing/2014/main" id="{2F71A5B1-56F2-4D71-9366-28D4C8275FEE}"/>
              </a:ext>
            </a:extLst>
          </p:cNvPr>
          <p:cNvSpPr/>
          <p:nvPr/>
        </p:nvSpPr>
        <p:spPr bwMode="gray">
          <a:xfrm>
            <a:off x="11311061" y="465487"/>
            <a:ext cx="432000"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Oval 7">
            <a:extLst>
              <a:ext uri="{FF2B5EF4-FFF2-40B4-BE49-F238E27FC236}">
                <a16:creationId xmlns:a16="http://schemas.microsoft.com/office/drawing/2014/main" id="{0E1A40DB-AC46-41A5-ADA1-8324A488B97C}"/>
              </a:ext>
            </a:extLst>
          </p:cNvPr>
          <p:cNvSpPr/>
          <p:nvPr/>
        </p:nvSpPr>
        <p:spPr bwMode="gray">
          <a:xfrm>
            <a:off x="11280775" y="1035295"/>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ru-RU" sz="1400" dirty="0">
                <a:solidFill>
                  <a:schemeClr val="bg1"/>
                </a:solidFill>
              </a:rPr>
              <a:t>01</a:t>
            </a:r>
            <a:endParaRPr lang="en-GB" sz="1400" dirty="0">
              <a:solidFill>
                <a:schemeClr val="bg1"/>
              </a:solidFill>
            </a:endParaRPr>
          </a:p>
        </p:txBody>
      </p:sp>
      <p:sp>
        <p:nvSpPr>
          <p:cNvPr id="9" name="Oval 8">
            <a:hlinkClick r:id="" action="ppaction://noaction"/>
            <a:extLst>
              <a:ext uri="{FF2B5EF4-FFF2-40B4-BE49-F238E27FC236}">
                <a16:creationId xmlns:a16="http://schemas.microsoft.com/office/drawing/2014/main" id="{AF245C74-4C8B-47C5-BFD6-6BF0D92838BC}"/>
              </a:ext>
            </a:extLst>
          </p:cNvPr>
          <p:cNvSpPr/>
          <p:nvPr/>
        </p:nvSpPr>
        <p:spPr bwMode="gray">
          <a:xfrm>
            <a:off x="11280775" y="1627102"/>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02</a:t>
            </a:r>
            <a:endParaRPr lang="en-GB" sz="1400" dirty="0">
              <a:solidFill>
                <a:schemeClr val="bg1"/>
              </a:solidFill>
            </a:endParaRPr>
          </a:p>
        </p:txBody>
      </p:sp>
      <p:sp>
        <p:nvSpPr>
          <p:cNvPr id="10" name="Oval 9">
            <a:hlinkClick r:id="" action="ppaction://noaction"/>
            <a:extLst>
              <a:ext uri="{FF2B5EF4-FFF2-40B4-BE49-F238E27FC236}">
                <a16:creationId xmlns:a16="http://schemas.microsoft.com/office/drawing/2014/main" id="{A1AD8431-B64B-4811-9AE5-7EC05ACCBD08}"/>
              </a:ext>
            </a:extLst>
          </p:cNvPr>
          <p:cNvSpPr/>
          <p:nvPr/>
        </p:nvSpPr>
        <p:spPr bwMode="gray">
          <a:xfrm>
            <a:off x="11280775" y="221891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03</a:t>
            </a:r>
            <a:endParaRPr lang="en-GB" sz="1400" dirty="0">
              <a:solidFill>
                <a:schemeClr val="bg1"/>
              </a:solidFill>
            </a:endParaRPr>
          </a:p>
        </p:txBody>
      </p:sp>
      <p:sp>
        <p:nvSpPr>
          <p:cNvPr id="11" name="Oval 10">
            <a:hlinkClick r:id="" action="ppaction://noaction"/>
            <a:extLst>
              <a:ext uri="{FF2B5EF4-FFF2-40B4-BE49-F238E27FC236}">
                <a16:creationId xmlns:a16="http://schemas.microsoft.com/office/drawing/2014/main" id="{3E42FED2-7F08-414C-99C7-0A3221F16BAA}"/>
              </a:ext>
            </a:extLst>
          </p:cNvPr>
          <p:cNvSpPr/>
          <p:nvPr/>
        </p:nvSpPr>
        <p:spPr bwMode="gray">
          <a:xfrm>
            <a:off x="11280775" y="2810718"/>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04</a:t>
            </a:r>
            <a:endParaRPr lang="en-GB" sz="1400" dirty="0">
              <a:solidFill>
                <a:schemeClr val="bg1"/>
              </a:solidFill>
            </a:endParaRPr>
          </a:p>
        </p:txBody>
      </p:sp>
      <p:sp>
        <p:nvSpPr>
          <p:cNvPr id="12" name="Freeform 337">
            <a:hlinkClick r:id="rId5" action="ppaction://hlinksldjump"/>
            <a:extLst>
              <a:ext uri="{FF2B5EF4-FFF2-40B4-BE49-F238E27FC236}">
                <a16:creationId xmlns:a16="http://schemas.microsoft.com/office/drawing/2014/main" id="{07CC9EEE-15F6-49B8-BD2C-CDE62F369B32}"/>
              </a:ext>
            </a:extLst>
          </p:cNvPr>
          <p:cNvSpPr>
            <a:spLocks noChangeAspect="1" noEditPoints="1"/>
          </p:cNvSpPr>
          <p:nvPr/>
        </p:nvSpPr>
        <p:spPr bwMode="auto">
          <a:xfrm>
            <a:off x="11294487" y="457200"/>
            <a:ext cx="448574" cy="4485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7EEF3163-63F4-4467-8E51-BAABBAE1CCA0}"/>
              </a:ext>
            </a:extLst>
          </p:cNvPr>
          <p:cNvSpPr>
            <a:spLocks noGrp="1"/>
          </p:cNvSpPr>
          <p:nvPr>
            <p:ph type="ftr" sz="quarter" idx="11"/>
          </p:nvPr>
        </p:nvSpPr>
        <p:spPr/>
        <p:txBody>
          <a:bodyPr/>
          <a:lstStyle/>
          <a:p>
            <a:r>
              <a:rPr lang="en-ZA"/>
              <a:t>Downturn Insurance - A Case for Restructuring Services</a:t>
            </a:r>
            <a:endParaRPr lang="en-GB" dirty="0"/>
          </a:p>
        </p:txBody>
      </p:sp>
      <p:grpSp>
        <p:nvGrpSpPr>
          <p:cNvPr id="5" name="Group 4">
            <a:extLst>
              <a:ext uri="{FF2B5EF4-FFF2-40B4-BE49-F238E27FC236}">
                <a16:creationId xmlns:a16="http://schemas.microsoft.com/office/drawing/2014/main" id="{3AB4D94C-E0FD-4AF4-8301-EB2A924EB327}"/>
              </a:ext>
            </a:extLst>
          </p:cNvPr>
          <p:cNvGrpSpPr/>
          <p:nvPr/>
        </p:nvGrpSpPr>
        <p:grpSpPr>
          <a:xfrm>
            <a:off x="11287631" y="3402526"/>
            <a:ext cx="470573" cy="1054093"/>
            <a:chOff x="11287631" y="3402526"/>
            <a:chExt cx="470573" cy="1054093"/>
          </a:xfrm>
        </p:grpSpPr>
        <p:sp>
          <p:nvSpPr>
            <p:cNvPr id="15" name="Oval 14">
              <a:hlinkClick r:id="" action="ppaction://noaction"/>
              <a:extLst>
                <a:ext uri="{FF2B5EF4-FFF2-40B4-BE49-F238E27FC236}">
                  <a16:creationId xmlns:a16="http://schemas.microsoft.com/office/drawing/2014/main" id="{F6FA5B17-73A6-4403-86EE-CF5A260134B5}"/>
                </a:ext>
              </a:extLst>
            </p:cNvPr>
            <p:cNvSpPr/>
            <p:nvPr/>
          </p:nvSpPr>
          <p:spPr bwMode="gray">
            <a:xfrm>
              <a:off x="11287631" y="3402526"/>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05</a:t>
              </a:r>
              <a:endParaRPr lang="en-GB" sz="1400" dirty="0">
                <a:solidFill>
                  <a:schemeClr val="bg1"/>
                </a:solidFill>
              </a:endParaRPr>
            </a:p>
          </p:txBody>
        </p:sp>
        <p:sp>
          <p:nvSpPr>
            <p:cNvPr id="16" name="Oval 15">
              <a:hlinkClick r:id="" action="ppaction://noaction"/>
              <a:extLst>
                <a:ext uri="{FF2B5EF4-FFF2-40B4-BE49-F238E27FC236}">
                  <a16:creationId xmlns:a16="http://schemas.microsoft.com/office/drawing/2014/main" id="{F1ACCBEF-03A7-4A51-9FE4-3B050702BAFB}"/>
                </a:ext>
              </a:extLst>
            </p:cNvPr>
            <p:cNvSpPr/>
            <p:nvPr/>
          </p:nvSpPr>
          <p:spPr bwMode="gray">
            <a:xfrm>
              <a:off x="11295918" y="3994333"/>
              <a:ext cx="462286" cy="462286"/>
            </a:xfrm>
            <a:prstGeom prst="ellipse">
              <a:avLst/>
            </a:prstGeom>
            <a:solidFill>
              <a:schemeClr val="tx1"/>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06</a:t>
              </a:r>
              <a:endParaRPr lang="en-GB" sz="1400" dirty="0">
                <a:solidFill>
                  <a:schemeClr val="bg1"/>
                </a:solidFill>
              </a:endParaRPr>
            </a:p>
          </p:txBody>
        </p:sp>
      </p:grpSp>
      <p:pic>
        <p:nvPicPr>
          <p:cNvPr id="2" name="Picture 1">
            <a:extLst>
              <a:ext uri="{FF2B5EF4-FFF2-40B4-BE49-F238E27FC236}">
                <a16:creationId xmlns:a16="http://schemas.microsoft.com/office/drawing/2014/main" id="{223BD025-A40C-41C4-A6F6-E8BA0B86B3C5}"/>
              </a:ext>
            </a:extLst>
          </p:cNvPr>
          <p:cNvPicPr>
            <a:picLocks noChangeAspect="1"/>
          </p:cNvPicPr>
          <p:nvPr/>
        </p:nvPicPr>
        <p:blipFill>
          <a:blip r:embed="rId6"/>
          <a:stretch>
            <a:fillRect/>
          </a:stretch>
        </p:blipFill>
        <p:spPr>
          <a:xfrm>
            <a:off x="747132" y="3707626"/>
            <a:ext cx="7026184" cy="3150374"/>
          </a:xfrm>
          <a:prstGeom prst="rect">
            <a:avLst/>
          </a:prstGeom>
        </p:spPr>
      </p:pic>
      <p:sp>
        <p:nvSpPr>
          <p:cNvPr id="4" name="TextBox 3">
            <a:extLst>
              <a:ext uri="{FF2B5EF4-FFF2-40B4-BE49-F238E27FC236}">
                <a16:creationId xmlns:a16="http://schemas.microsoft.com/office/drawing/2014/main" id="{D3658399-39A5-445F-9D96-2D87255CF7F4}"/>
              </a:ext>
            </a:extLst>
          </p:cNvPr>
          <p:cNvSpPr txBox="1"/>
          <p:nvPr/>
        </p:nvSpPr>
        <p:spPr>
          <a:xfrm>
            <a:off x="1253514" y="3994333"/>
            <a:ext cx="1210906" cy="369332"/>
          </a:xfrm>
          <a:prstGeom prst="rect">
            <a:avLst/>
          </a:prstGeom>
        </p:spPr>
        <p:txBody>
          <a:bodyPr wrap="square" lIns="0" tIns="0" rIns="0" bIns="0" rtlCol="0">
            <a:spAutoFit/>
          </a:bodyPr>
          <a:lstStyle/>
          <a:p>
            <a:pPr algn="l"/>
            <a:r>
              <a:rPr lang="en-ZA" dirty="0">
                <a:solidFill>
                  <a:schemeClr val="accent1"/>
                </a:solidFill>
              </a:rPr>
              <a:t>Disrupted</a:t>
            </a:r>
          </a:p>
        </p:txBody>
      </p:sp>
      <p:sp>
        <p:nvSpPr>
          <p:cNvPr id="17" name="TextBox 16">
            <a:extLst>
              <a:ext uri="{FF2B5EF4-FFF2-40B4-BE49-F238E27FC236}">
                <a16:creationId xmlns:a16="http://schemas.microsoft.com/office/drawing/2014/main" id="{0AAA1194-CC4A-4EAD-98F8-F18DC844149B}"/>
              </a:ext>
            </a:extLst>
          </p:cNvPr>
          <p:cNvSpPr txBox="1"/>
          <p:nvPr/>
        </p:nvSpPr>
        <p:spPr>
          <a:xfrm>
            <a:off x="2564780" y="4726596"/>
            <a:ext cx="1981201" cy="369332"/>
          </a:xfrm>
          <a:prstGeom prst="rect">
            <a:avLst/>
          </a:prstGeom>
        </p:spPr>
        <p:txBody>
          <a:bodyPr wrap="square" lIns="0" tIns="0" rIns="0" bIns="0" rtlCol="0">
            <a:spAutoFit/>
          </a:bodyPr>
          <a:lstStyle/>
          <a:p>
            <a:pPr algn="l"/>
            <a:r>
              <a:rPr lang="en-ZA" dirty="0">
                <a:solidFill>
                  <a:schemeClr val="accent1"/>
                </a:solidFill>
              </a:rPr>
              <a:t>Disadvantaged</a:t>
            </a:r>
          </a:p>
        </p:txBody>
      </p:sp>
      <p:sp>
        <p:nvSpPr>
          <p:cNvPr id="18" name="TextBox 17">
            <a:extLst>
              <a:ext uri="{FF2B5EF4-FFF2-40B4-BE49-F238E27FC236}">
                <a16:creationId xmlns:a16="http://schemas.microsoft.com/office/drawing/2014/main" id="{1D58D2D6-E795-471F-99D2-DD9B22103BF5}"/>
              </a:ext>
            </a:extLst>
          </p:cNvPr>
          <p:cNvSpPr txBox="1"/>
          <p:nvPr/>
        </p:nvSpPr>
        <p:spPr>
          <a:xfrm>
            <a:off x="5000754" y="6109256"/>
            <a:ext cx="1981201" cy="369332"/>
          </a:xfrm>
          <a:prstGeom prst="rect">
            <a:avLst/>
          </a:prstGeom>
        </p:spPr>
        <p:txBody>
          <a:bodyPr wrap="square" lIns="0" tIns="0" rIns="0" bIns="0" rtlCol="0">
            <a:spAutoFit/>
          </a:bodyPr>
          <a:lstStyle/>
          <a:p>
            <a:pPr algn="l"/>
            <a:r>
              <a:rPr lang="en-ZA" dirty="0">
                <a:solidFill>
                  <a:schemeClr val="accent1"/>
                </a:solidFill>
              </a:rPr>
              <a:t>Distressed</a:t>
            </a:r>
          </a:p>
        </p:txBody>
      </p:sp>
      <p:sp>
        <p:nvSpPr>
          <p:cNvPr id="20" name="Oval 19">
            <a:hlinkClick r:id="" action="ppaction://noaction"/>
            <a:extLst>
              <a:ext uri="{FF2B5EF4-FFF2-40B4-BE49-F238E27FC236}">
                <a16:creationId xmlns:a16="http://schemas.microsoft.com/office/drawing/2014/main" id="{B5210D2C-1F3C-4F91-BF0D-25A56462FECC}"/>
              </a:ext>
            </a:extLst>
          </p:cNvPr>
          <p:cNvSpPr/>
          <p:nvPr/>
        </p:nvSpPr>
        <p:spPr bwMode="gray">
          <a:xfrm>
            <a:off x="11311061" y="458614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07</a:t>
            </a:r>
            <a:endParaRPr lang="en-GB" sz="1400" dirty="0">
              <a:solidFill>
                <a:schemeClr val="bg1"/>
              </a:solidFill>
            </a:endParaRPr>
          </a:p>
        </p:txBody>
      </p:sp>
    </p:spTree>
    <p:custDataLst>
      <p:custData r:id="rId1"/>
      <p:custData r:id="rId2"/>
    </p:custDataLst>
    <p:extLst>
      <p:ext uri="{BB962C8B-B14F-4D97-AF65-F5344CB8AC3E}">
        <p14:creationId xmlns:p14="http://schemas.microsoft.com/office/powerpoint/2010/main" val="1707116367"/>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FB6BC7C4-557F-4D4F-AF35-0DD3FD5488D5}"/>
              </a:ext>
            </a:extLst>
          </p:cNvPr>
          <p:cNvSpPr txBox="1">
            <a:spLocks/>
          </p:cNvSpPr>
          <p:nvPr/>
        </p:nvSpPr>
        <p:spPr>
          <a:xfrm>
            <a:off x="512064" y="1078992"/>
            <a:ext cx="8271166" cy="4708525"/>
          </a:xfrm>
          <a:prstGeom prst="rect">
            <a:avLst/>
          </a:prstGeom>
        </p:spPr>
        <p:txBody>
          <a:bodyPr vert="horz" lIns="0" tIns="0" rIns="0" bIns="0" rtlCol="0">
            <a:noAutofit/>
          </a:bodyPr>
          <a:lstStyle>
            <a:lvl1pPr marL="0" indent="0" algn="l" defTabSz="914400" rtl="0" eaLnBrk="1" latinLnBrk="0" hangingPunct="1">
              <a:spcBef>
                <a:spcPts val="3600"/>
              </a:spcBef>
              <a:spcAft>
                <a:spcPts val="1000"/>
              </a:spcAft>
              <a:buSzPct val="100000"/>
              <a:buFont typeface="Arial" panose="020B0604020202020204" pitchFamily="34" charset="0"/>
              <a:buNone/>
              <a:defRPr sz="2200" b="0" kern="1200">
                <a:solidFill>
                  <a:schemeClr val="tx1"/>
                </a:solidFill>
                <a:latin typeface="+mn-lt"/>
                <a:ea typeface="+mn-ea"/>
                <a:cs typeface="Calibri Light" panose="020F0302020204030204" pitchFamily="34" charset="0"/>
              </a:defRPr>
            </a:lvl1pPr>
            <a:lvl2pPr marL="457200" indent="-457200" algn="l" defTabSz="914400" rtl="0" eaLnBrk="1" latinLnBrk="0" hangingPunct="1">
              <a:spcBef>
                <a:spcPts val="0"/>
              </a:spcBef>
              <a:spcAft>
                <a:spcPts val="1000"/>
              </a:spcAft>
              <a:buClrTx/>
              <a:buSzPct val="100000"/>
              <a:buFont typeface="Arial"/>
              <a:buNone/>
              <a:defRPr lang="en-US" sz="3000" b="1" kern="1200">
                <a:solidFill>
                  <a:schemeClr val="bg2"/>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3000" kern="1200">
                <a:solidFill>
                  <a:schemeClr val="bg2"/>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3000" kern="1200" baseline="0">
                <a:solidFill>
                  <a:schemeClr val="bg2"/>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3000" kern="1200" baseline="0">
                <a:solidFill>
                  <a:schemeClr val="bg2"/>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3600" dirty="0"/>
              <a:t>Problem Statement: personal contribution for success &amp; sustainability</a:t>
            </a:r>
          </a:p>
          <a:p>
            <a:pPr>
              <a:spcBef>
                <a:spcPts val="1800"/>
              </a:spcBef>
            </a:pPr>
            <a:r>
              <a:rPr lang="en-US" sz="3600" dirty="0">
                <a:solidFill>
                  <a:schemeClr val="accent1"/>
                </a:solidFill>
              </a:rPr>
              <a:t>Leadership</a:t>
            </a:r>
          </a:p>
          <a:p>
            <a:pPr>
              <a:spcBef>
                <a:spcPts val="1800"/>
              </a:spcBef>
            </a:pPr>
            <a:r>
              <a:rPr lang="en-US" sz="3600" dirty="0">
                <a:solidFill>
                  <a:schemeClr val="accent1"/>
                </a:solidFill>
              </a:rPr>
              <a:t>Team</a:t>
            </a:r>
            <a:r>
              <a:rPr lang="en-US" sz="3600" dirty="0"/>
              <a:t>: flexibility, partnerships &amp; alliances, tilt skillset</a:t>
            </a:r>
          </a:p>
          <a:p>
            <a:pPr>
              <a:spcBef>
                <a:spcPts val="1800"/>
              </a:spcBef>
            </a:pPr>
            <a:r>
              <a:rPr lang="en-US" sz="3600" dirty="0">
                <a:solidFill>
                  <a:schemeClr val="accent1"/>
                </a:solidFill>
              </a:rPr>
              <a:t>DMO</a:t>
            </a:r>
            <a:r>
              <a:rPr lang="en-US" sz="3600" dirty="0"/>
              <a:t>: identify opportunities, early-stage interventions, robust CoP</a:t>
            </a:r>
          </a:p>
        </p:txBody>
      </p:sp>
      <p:sp>
        <p:nvSpPr>
          <p:cNvPr id="7" name="Oval 6">
            <a:extLst>
              <a:ext uri="{FF2B5EF4-FFF2-40B4-BE49-F238E27FC236}">
                <a16:creationId xmlns:a16="http://schemas.microsoft.com/office/drawing/2014/main" id="{2F71A5B1-56F2-4D71-9366-28D4C8275FEE}"/>
              </a:ext>
            </a:extLst>
          </p:cNvPr>
          <p:cNvSpPr/>
          <p:nvPr/>
        </p:nvSpPr>
        <p:spPr bwMode="gray">
          <a:xfrm>
            <a:off x="11311061" y="465487"/>
            <a:ext cx="432000"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Oval 7">
            <a:extLst>
              <a:ext uri="{FF2B5EF4-FFF2-40B4-BE49-F238E27FC236}">
                <a16:creationId xmlns:a16="http://schemas.microsoft.com/office/drawing/2014/main" id="{0E1A40DB-AC46-41A5-ADA1-8324A488B97C}"/>
              </a:ext>
            </a:extLst>
          </p:cNvPr>
          <p:cNvSpPr/>
          <p:nvPr/>
        </p:nvSpPr>
        <p:spPr bwMode="gray">
          <a:xfrm>
            <a:off x="11280775" y="1035295"/>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ru-RU" sz="1400" dirty="0">
                <a:solidFill>
                  <a:schemeClr val="bg1"/>
                </a:solidFill>
              </a:rPr>
              <a:t>01</a:t>
            </a:r>
            <a:endParaRPr lang="en-GB" sz="1400" dirty="0">
              <a:solidFill>
                <a:schemeClr val="bg1"/>
              </a:solidFill>
            </a:endParaRPr>
          </a:p>
        </p:txBody>
      </p:sp>
      <p:sp>
        <p:nvSpPr>
          <p:cNvPr id="9" name="Oval 8">
            <a:hlinkClick r:id="" action="ppaction://noaction"/>
            <a:extLst>
              <a:ext uri="{FF2B5EF4-FFF2-40B4-BE49-F238E27FC236}">
                <a16:creationId xmlns:a16="http://schemas.microsoft.com/office/drawing/2014/main" id="{AF245C74-4C8B-47C5-BFD6-6BF0D92838BC}"/>
              </a:ext>
            </a:extLst>
          </p:cNvPr>
          <p:cNvSpPr/>
          <p:nvPr/>
        </p:nvSpPr>
        <p:spPr bwMode="gray">
          <a:xfrm>
            <a:off x="11280775" y="1627102"/>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02</a:t>
            </a:r>
            <a:endParaRPr lang="en-GB" sz="1400" dirty="0">
              <a:solidFill>
                <a:schemeClr val="bg1"/>
              </a:solidFill>
            </a:endParaRPr>
          </a:p>
        </p:txBody>
      </p:sp>
      <p:sp>
        <p:nvSpPr>
          <p:cNvPr id="10" name="Oval 9">
            <a:hlinkClick r:id="" action="ppaction://noaction"/>
            <a:extLst>
              <a:ext uri="{FF2B5EF4-FFF2-40B4-BE49-F238E27FC236}">
                <a16:creationId xmlns:a16="http://schemas.microsoft.com/office/drawing/2014/main" id="{A1AD8431-B64B-4811-9AE5-7EC05ACCBD08}"/>
              </a:ext>
            </a:extLst>
          </p:cNvPr>
          <p:cNvSpPr/>
          <p:nvPr/>
        </p:nvSpPr>
        <p:spPr bwMode="gray">
          <a:xfrm>
            <a:off x="11280775" y="2218910"/>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03</a:t>
            </a:r>
            <a:endParaRPr lang="en-GB" sz="1400" dirty="0">
              <a:solidFill>
                <a:schemeClr val="bg1"/>
              </a:solidFill>
            </a:endParaRPr>
          </a:p>
        </p:txBody>
      </p:sp>
      <p:sp>
        <p:nvSpPr>
          <p:cNvPr id="11" name="Oval 10">
            <a:hlinkClick r:id="" action="ppaction://noaction"/>
            <a:extLst>
              <a:ext uri="{FF2B5EF4-FFF2-40B4-BE49-F238E27FC236}">
                <a16:creationId xmlns:a16="http://schemas.microsoft.com/office/drawing/2014/main" id="{3E42FED2-7F08-414C-99C7-0A3221F16BAA}"/>
              </a:ext>
            </a:extLst>
          </p:cNvPr>
          <p:cNvSpPr/>
          <p:nvPr/>
        </p:nvSpPr>
        <p:spPr bwMode="gray">
          <a:xfrm>
            <a:off x="11280775" y="2810718"/>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04</a:t>
            </a:r>
            <a:endParaRPr lang="en-GB" sz="1400" dirty="0">
              <a:solidFill>
                <a:schemeClr val="bg1"/>
              </a:solidFill>
            </a:endParaRPr>
          </a:p>
        </p:txBody>
      </p:sp>
      <p:sp>
        <p:nvSpPr>
          <p:cNvPr id="12" name="Freeform 337">
            <a:hlinkClick r:id="rId5" action="ppaction://hlinksldjump"/>
            <a:extLst>
              <a:ext uri="{FF2B5EF4-FFF2-40B4-BE49-F238E27FC236}">
                <a16:creationId xmlns:a16="http://schemas.microsoft.com/office/drawing/2014/main" id="{07CC9EEE-15F6-49B8-BD2C-CDE62F369B32}"/>
              </a:ext>
            </a:extLst>
          </p:cNvPr>
          <p:cNvSpPr>
            <a:spLocks noChangeAspect="1" noEditPoints="1"/>
          </p:cNvSpPr>
          <p:nvPr/>
        </p:nvSpPr>
        <p:spPr bwMode="auto">
          <a:xfrm>
            <a:off x="11294487" y="457200"/>
            <a:ext cx="448574" cy="4485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7EEF3163-63F4-4467-8E51-BAABBAE1CCA0}"/>
              </a:ext>
            </a:extLst>
          </p:cNvPr>
          <p:cNvSpPr>
            <a:spLocks noGrp="1"/>
          </p:cNvSpPr>
          <p:nvPr>
            <p:ph type="ftr" sz="quarter" idx="11"/>
          </p:nvPr>
        </p:nvSpPr>
        <p:spPr/>
        <p:txBody>
          <a:bodyPr/>
          <a:lstStyle/>
          <a:p>
            <a:r>
              <a:rPr lang="en-ZA"/>
              <a:t>Downturn Insurance - A Case for Restructuring Services</a:t>
            </a:r>
            <a:endParaRPr lang="en-GB" dirty="0"/>
          </a:p>
        </p:txBody>
      </p:sp>
      <p:grpSp>
        <p:nvGrpSpPr>
          <p:cNvPr id="13" name="Group 12">
            <a:extLst>
              <a:ext uri="{FF2B5EF4-FFF2-40B4-BE49-F238E27FC236}">
                <a16:creationId xmlns:a16="http://schemas.microsoft.com/office/drawing/2014/main" id="{2E8E340F-2099-412F-99CD-DF1D002BD827}"/>
              </a:ext>
            </a:extLst>
          </p:cNvPr>
          <p:cNvGrpSpPr/>
          <p:nvPr/>
        </p:nvGrpSpPr>
        <p:grpSpPr>
          <a:xfrm>
            <a:off x="11287631" y="3402526"/>
            <a:ext cx="470573" cy="1054093"/>
            <a:chOff x="11287631" y="3402526"/>
            <a:chExt cx="470573" cy="1054093"/>
          </a:xfrm>
        </p:grpSpPr>
        <p:sp>
          <p:nvSpPr>
            <p:cNvPr id="15" name="Oval 14">
              <a:hlinkClick r:id="" action="ppaction://noaction"/>
              <a:extLst>
                <a:ext uri="{FF2B5EF4-FFF2-40B4-BE49-F238E27FC236}">
                  <a16:creationId xmlns:a16="http://schemas.microsoft.com/office/drawing/2014/main" id="{BA8E9F6B-BD5D-46FD-B2F5-793904FC8AA0}"/>
                </a:ext>
              </a:extLst>
            </p:cNvPr>
            <p:cNvSpPr/>
            <p:nvPr/>
          </p:nvSpPr>
          <p:spPr bwMode="gray">
            <a:xfrm>
              <a:off x="11287631" y="3402526"/>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05</a:t>
              </a:r>
              <a:endParaRPr lang="en-GB" sz="1400" dirty="0">
                <a:solidFill>
                  <a:schemeClr val="bg1"/>
                </a:solidFill>
              </a:endParaRPr>
            </a:p>
          </p:txBody>
        </p:sp>
        <p:sp>
          <p:nvSpPr>
            <p:cNvPr id="16" name="Oval 15">
              <a:hlinkClick r:id="" action="ppaction://noaction"/>
              <a:extLst>
                <a:ext uri="{FF2B5EF4-FFF2-40B4-BE49-F238E27FC236}">
                  <a16:creationId xmlns:a16="http://schemas.microsoft.com/office/drawing/2014/main" id="{A5F53155-B04F-4ADE-A716-A4A961AE6DFC}"/>
                </a:ext>
              </a:extLst>
            </p:cNvPr>
            <p:cNvSpPr/>
            <p:nvPr/>
          </p:nvSpPr>
          <p:spPr bwMode="gray">
            <a:xfrm>
              <a:off x="11295918" y="3994333"/>
              <a:ext cx="462286" cy="462286"/>
            </a:xfrm>
            <a:prstGeom prst="ellipse">
              <a:avLst/>
            </a:prstGeom>
            <a:solidFill>
              <a:schemeClr val="bg1">
                <a:lumMod val="75000"/>
              </a:schemeClr>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06</a:t>
              </a:r>
              <a:endParaRPr lang="en-GB" sz="1400" dirty="0">
                <a:solidFill>
                  <a:schemeClr val="bg1"/>
                </a:solidFill>
              </a:endParaRPr>
            </a:p>
          </p:txBody>
        </p:sp>
      </p:grpSp>
      <p:sp>
        <p:nvSpPr>
          <p:cNvPr id="17" name="Oval 16">
            <a:hlinkClick r:id="" action="ppaction://noaction"/>
            <a:extLst>
              <a:ext uri="{FF2B5EF4-FFF2-40B4-BE49-F238E27FC236}">
                <a16:creationId xmlns:a16="http://schemas.microsoft.com/office/drawing/2014/main" id="{5E472A13-8084-474A-AFB0-E70B14592F23}"/>
              </a:ext>
            </a:extLst>
          </p:cNvPr>
          <p:cNvSpPr/>
          <p:nvPr/>
        </p:nvSpPr>
        <p:spPr bwMode="gray">
          <a:xfrm>
            <a:off x="11311061" y="4586140"/>
            <a:ext cx="462286" cy="462286"/>
          </a:xfrm>
          <a:prstGeom prst="ellipse">
            <a:avLst/>
          </a:prstGeom>
          <a:solidFill>
            <a:schemeClr val="tx1"/>
          </a:solidFill>
          <a:ln w="19050" algn="ctr">
            <a:noFill/>
            <a:miter lim="800000"/>
            <a:headEnd/>
            <a:tailEnd/>
          </a:ln>
        </p:spPr>
        <p:txBody>
          <a:bodyPr wrap="square" lIns="0" tIns="0" rIns="0" bIns="0" rtlCol="0" anchor="ctr"/>
          <a:lstStyle/>
          <a:p>
            <a:pPr algn="ctr">
              <a:lnSpc>
                <a:spcPct val="106000"/>
              </a:lnSpc>
            </a:pPr>
            <a:r>
              <a:rPr lang="nl-BE" sz="1400" dirty="0">
                <a:solidFill>
                  <a:schemeClr val="bg1"/>
                </a:solidFill>
              </a:rPr>
              <a:t>07</a:t>
            </a:r>
            <a:endParaRPr lang="en-GB" sz="1400" dirty="0">
              <a:solidFill>
                <a:schemeClr val="bg1"/>
              </a:solidFill>
            </a:endParaRPr>
          </a:p>
        </p:txBody>
      </p:sp>
    </p:spTree>
    <p:custDataLst>
      <p:custData r:id="rId1"/>
      <p:custData r:id="rId2"/>
    </p:custDataLst>
    <p:extLst>
      <p:ext uri="{BB962C8B-B14F-4D97-AF65-F5344CB8AC3E}">
        <p14:creationId xmlns:p14="http://schemas.microsoft.com/office/powerpoint/2010/main" val="758434942"/>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9">
            <a:extLst>
              <a:ext uri="{FF2B5EF4-FFF2-40B4-BE49-F238E27FC236}">
                <a16:creationId xmlns:a16="http://schemas.microsoft.com/office/drawing/2014/main" id="{07856CAE-15A5-40AA-B951-BAE6E21B3732}"/>
              </a:ext>
            </a:extLst>
          </p:cNvPr>
          <p:cNvPicPr>
            <a:picLocks noChangeAspect="1"/>
          </p:cNvPicPr>
          <p:nvPr>
            <p:custDataLst>
              <p:tags r:id="rId3"/>
            </p:custDataLst>
          </p:nvPr>
        </p:nvPicPr>
        <p:blipFill rotWithShape="1">
          <a:blip r:embed="rId6" cstate="email">
            <a:extLst>
              <a:ext uri="{28A0092B-C50C-407E-A947-70E740481C1C}">
                <a14:useLocalDpi xmlns:a14="http://schemas.microsoft.com/office/drawing/2010/main" val="0"/>
              </a:ext>
            </a:extLst>
          </a:blip>
          <a:srcRect/>
          <a:stretch/>
        </p:blipFill>
        <p:spPr>
          <a:xfrm>
            <a:off x="3209831" y="715471"/>
            <a:ext cx="5930330" cy="5404104"/>
          </a:xfrm>
          <a:prstGeom prst="rect">
            <a:avLst/>
          </a:prstGeom>
        </p:spPr>
      </p:pic>
      <p:sp>
        <p:nvSpPr>
          <p:cNvPr id="4" name="Title 3">
            <a:extLst>
              <a:ext uri="{FF2B5EF4-FFF2-40B4-BE49-F238E27FC236}">
                <a16:creationId xmlns:a16="http://schemas.microsoft.com/office/drawing/2014/main" id="{889C3B06-0C7A-48E7-B867-B80CED67201D}"/>
              </a:ext>
            </a:extLst>
          </p:cNvPr>
          <p:cNvSpPr>
            <a:spLocks noGrp="1"/>
          </p:cNvSpPr>
          <p:nvPr>
            <p:ph type="ctrTitle"/>
          </p:nvPr>
        </p:nvSpPr>
        <p:spPr/>
        <p:txBody>
          <a:bodyPr/>
          <a:lstStyle/>
          <a:p>
            <a:r>
              <a:rPr lang="en-US" dirty="0"/>
              <a:t>Downturn Insurance</a:t>
            </a:r>
            <a:br>
              <a:rPr lang="en-US" dirty="0"/>
            </a:br>
            <a:r>
              <a:rPr lang="en-US" dirty="0">
                <a:solidFill>
                  <a:schemeClr val="tx1"/>
                </a:solidFill>
              </a:rPr>
              <a:t>A Case for Restructuring Services</a:t>
            </a:r>
          </a:p>
        </p:txBody>
      </p:sp>
      <p:sp>
        <p:nvSpPr>
          <p:cNvPr id="7" name="Text Placeholder 6">
            <a:extLst>
              <a:ext uri="{FF2B5EF4-FFF2-40B4-BE49-F238E27FC236}">
                <a16:creationId xmlns:a16="http://schemas.microsoft.com/office/drawing/2014/main" id="{F94C65F6-8EEC-4BDC-A0C8-8DB31CC2707F}"/>
              </a:ext>
            </a:extLst>
          </p:cNvPr>
          <p:cNvSpPr>
            <a:spLocks noGrp="1"/>
          </p:cNvSpPr>
          <p:nvPr>
            <p:ph type="body" sz="quarter" idx="10"/>
          </p:nvPr>
        </p:nvSpPr>
        <p:spPr/>
        <p:txBody>
          <a:bodyPr/>
          <a:lstStyle/>
          <a:p>
            <a:r>
              <a:rPr lang="en-US" dirty="0"/>
              <a:t>Jo Mitchell-Marais</a:t>
            </a:r>
          </a:p>
          <a:p>
            <a:endParaRPr lang="en-US" dirty="0"/>
          </a:p>
        </p:txBody>
      </p:sp>
      <p:sp>
        <p:nvSpPr>
          <p:cNvPr id="21" name="Freeform 88">
            <a:hlinkClick r:id="" action="ppaction://hlinkshowjump?jump=nextslide"/>
            <a:extLst>
              <a:ext uri="{FF2B5EF4-FFF2-40B4-BE49-F238E27FC236}">
                <a16:creationId xmlns:a16="http://schemas.microsoft.com/office/drawing/2014/main" id="{C5290CC4-B6A2-4A6E-9C22-CDCE3B180166}"/>
              </a:ext>
            </a:extLst>
          </p:cNvPr>
          <p:cNvSpPr>
            <a:spLocks noChangeAspect="1" noEditPoints="1"/>
          </p:cNvSpPr>
          <p:nvPr/>
        </p:nvSpPr>
        <p:spPr bwMode="auto">
          <a:xfrm>
            <a:off x="11345064" y="4698957"/>
            <a:ext cx="367041"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A7A8AA"/>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6D076FFE-4E5D-E54A-8EDC-9266DC95D49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356986" y="5332396"/>
            <a:ext cx="1355119" cy="1195425"/>
          </a:xfrm>
          <a:prstGeom prst="rect">
            <a:avLst/>
          </a:prstGeom>
        </p:spPr>
      </p:pic>
    </p:spTree>
    <p:custDataLst>
      <p:custData r:id="rId1"/>
      <p:custData r:id="rId2"/>
    </p:custDataLst>
    <p:extLst>
      <p:ext uri="{BB962C8B-B14F-4D97-AF65-F5344CB8AC3E}">
        <p14:creationId xmlns:p14="http://schemas.microsoft.com/office/powerpoint/2010/main" val="1028282367"/>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a16="http://schemas.microsoft.com/office/drawing/2014/main">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jmitchellmarais\AppData\Local\Temp\Templafy\PowerPointVsto\Assets\green-umbrella_lo.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jmitchellmarais\AppData\Local\Temp\Templafy\PowerPointVsto\Assets\green-umbrella_lo.png"/>
</p:tagLst>
</file>

<file path=ppt/theme/theme1.xml><?xml version="1.0" encoding="utf-8"?>
<a:theme xmlns:a="http://schemas.openxmlformats.org/drawingml/2006/main" name="1_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a:lstStyle>
        <a:defPPr algn="l">
          <a:defRPr dirty="0" smtClean="0">
            <a:solidFill>
              <a:schemeClr val="accent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Dynamic" id="{15D268B6-DA84-4D4B-97DB-51CEF4F83D45}" vid="{EC86E2AD-1981-2A40-8E22-3459B2F3C5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dataSource":"P - Logo choice","displayColumn":"logoUI","hideIfNoUserInteractionRequired":false,"distinct":true,"required":true,"autoSelectFirstOption":false,"helpTexts":{"prefix":"","postfix":""},"spacing":{},"type":"dropDown","name":"PLogoChoice","label":"Logo choice","fullyQualifiedName":"PLogoChoice"},{"dataSource":"Disclaimers","displayColumn":"internalExternal","hideIfNoUserInteractionRequired":false,"distinct":true,"required":false,"autoSelectFirstOption":false,"helpTexts":{"prefix":"","postfix":""},"spacing":{},"type":"dropDown","name":"InternalExternal","label":"Internal/External","fullyQualifiedName":"InternalExternal"}],"formDataEntries":[{"name":"PLogoChoice","value":"79jXxaR+r6mTUGbmDyJgzQ=="},{"name":"InternalExternal","value":"79jXxaR+r6mTUGbmDyJgzQ=="}]}]]></TemplafyFormConfiguration>
</file>

<file path=customXml/item10.xml><?xml version="1.0" encoding="utf-8"?>
<TemplafySlideFormConfiguration><![CDATA[{"formFields":[],"formDataEntries":[]}]]></TemplafySlideFormConfiguration>
</file>

<file path=customXml/item11.xml><?xml version="1.0" encoding="utf-8"?>
<p:properties xmlns:p="http://schemas.microsoft.com/office/2006/metadata/properties" xmlns:xsi="http://www.w3.org/2001/XMLSchema-instance" xmlns:pc="http://schemas.microsoft.com/office/infopath/2007/PartnerControls">
  <documentManagement>
    <Picture xmlns="fe0e463f-46c1-4b5a-aeae-2e65b5901510">
      <Url xsi:nil="true"/>
      <Description xsi:nil="true"/>
    </Picture>
    <Hyperlink xmlns="fe0e463f-46c1-4b5a-aeae-2e65b5901510">
      <Url xsi:nil="true"/>
      <Description xsi:nil="true"/>
    </Hyperlink>
    <_Flow_SignoffStatus xmlns="fe0e463f-46c1-4b5a-aeae-2e65b5901510" xsi:nil="true"/>
  </documentManagement>
</p:properties>
</file>

<file path=customXml/item12.xml><?xml version="1.0" encoding="utf-8"?>
<TemplafySlideFormConfiguration><![CDATA[{"formFields":[],"formDataEntries":[]}]]></TemplafySlideFormConfiguration>
</file>

<file path=customXml/item13.xml><?xml version="1.0" encoding="utf-8"?>
<TemplafyTemplateConfiguration><![CDATA[{"elementsMetadata":[{"type":"shape","id":"8bc18bdf-fb49-45d1-b440-08890d570e49","elementConfiguration":{"binding":"UserProfile.LegalEntity.Copyright","disableUpdates":false,"type":"text"}},{"type":"shape","id":"be47f590-1662-4e0b-b149-1eb10451fe72","elementConfiguration":{"binding":"UserProfile.LegalEntity.Copyright","disableUpdates":false,"type":"text"}},{"type":"shape","id":"12f4e27a-81f2-4b9e-ae15-d9d895126414","elementConfiguration":{"inheritDimensions":"inheritNone","width":"6.35 cm","binding":"Form.PLogoChoice.PLogoWhite","disableUpdates":false,"type":"image"}},{"type":"shape","id":"f5de4c5b-98eb-4f51-92fb-3d1e22c1ae05","elementConfiguration":{"binding":"Form.InternalExternal.Disclaimer","disableUpdates":false,"type":"text"}},{"type":"shape","id":"65cddf70-2e31-4f39-a9dc-678ca115c02f","elementConfiguration":{"inheritDimensions":"inheritNone","width":"6.35 cm","binding":"Form.PLogoChoice.PLogoWhite","disableUpdates":false,"type":"image"}},{"type":"shape","id":"5f5a8973-b6fd-4179-8c1b-197f98477ca7","elementConfiguration":{"binding":"UserProfile.LegalEntity.Copyright","disableUpdates":false,"type":"text"}},{"type":"shape","id":"476b274a-b525-4338-897d-f2da5fb0a3ef","elementConfiguration":{"binding":"UserProfile.LegalEntity.Copyright","disableUpdates":false,"type":"text"}},{"type":"shape","id":"65703f56-0989-4e20-b782-565ccfe3b03a","elementConfiguration":{"inheritDimensions":"inheritNone","width":"6.35 cm","binding":"Form.PLogoChoice.PLogoBlack","disableUpdates":false,"type":"image"}},{"type":"shape","id":"26137ca5-750f-41e2-8000-e70e0e3f8d77","elementConfiguration":{"binding":"UserProfile.LegalEntity.Copyright","disableUpdates":false,"type":"text"}},{"type":"shape","id":"6b1d4eaf-7a19-47fd-94c3-aa2671ce8c29","elementConfiguration":{"binding":"Form.InternalExternal.Disclaimer","disableUpdates":false,"type":"text"}},{"type":"shape","id":"56ec443a-2663-4dc2-8ac3-bbceb0e21f80","elementConfiguration":{"inheritDimensions":"inheritNone","width":"6.35 cm","binding":"Form.PLogoChoice.PLogoBlack","disableUpdates":false,"type":"image"}}],"transformationConfigurations":[],"templateName":"Deloitte 16:9 Onscreen (full slide deck)","templateDescription":"","enableDocumentContentUpdater":false,"version":"1.12"}]]></TemplafyTemplateConfiguration>
</file>

<file path=customXml/item14.xml><?xml version="1.0" encoding="utf-8"?>
<TemplafySlideFormConfiguration><![CDATA[{"formFields":[],"formDataEntries":[]}]]></TemplafySlideFormConfiguration>
</file>

<file path=customXml/item15.xml><?xml version="1.0" encoding="utf-8"?>
<TemplafySlideTemplateConfiguration><![CDATA[{"slideVersion":0,"isValidatorEnabled":false,"isLocked":false,"elementsMetadata":[],"slideId":"637279039750787166","enableDocumentContentUpdater":false,"version":"1.12"}]]></TemplafySlideTemplateConfiguration>
</file>

<file path=customXml/item16.xml><?xml version="1.0" encoding="utf-8"?>
<TemplafySlideTemplateConfiguration><![CDATA[{"slideVersion":0,"isValidatorEnabled":false,"isLocked":false,"elementsMetadata":[],"slideId":"637279039750787166","enableDocumentContentUpdater":false,"version":"1.12"}]]></TemplafySlideTemplateConfiguration>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TemplafySlideTemplateConfiguration><![CDATA[{"slideVersion":0,"isValidatorEnabled":false,"isLocked":false,"elementsMetadata":[],"slideId":"637279039750787166","enableDocumentContentUpdater":false,"version":"1.12"}]]></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7279039750787166","enableDocumentContentUpdater":false,"version":"1.12"}]]></TemplafySlideTemplateConfiguration>
</file>

<file path=customXml/item20.xml><?xml version="1.0" encoding="utf-8"?>
<TemplafySlideTemplateConfiguration><![CDATA[{"slideVersion":0,"isValidatorEnabled":false,"isLocked":false,"elementsMetadata":[],"slideId":"637279039750787166","enableDocumentContentUpdater":false,"version":"1.12"}]]></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slideVersion":0,"isValidatorEnabled":false,"isLocked":false,"elementsMetadata":[],"slideId":"637279039746568401","enableDocumentContentUpdater":false,"version":"1.12"}]]></TemplafySlideTemplateConfiguration>
</file>

<file path=customXml/item23.xml><?xml version="1.0" encoding="utf-8"?>
<TemplafySlideFormConfiguration><![CDATA[{"formFields":[],"formDataEntries":[]}]]></TemplafySlideForm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9" ma:contentTypeDescription="Create a new document." ma:contentTypeScope="" ma:versionID="512e4806d3313dc0b8e0d4e8c43aab6d">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f2601e98e476e37259289359d6fa58a2"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Picture" minOccurs="0"/>
                <xsd:element ref="ns3:Hyperlink"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9"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TemplateConfiguration><![CDATA[{"slideVersion":0,"isValidatorEnabled":false,"isLocked":false,"elementsMetadata":[],"slideId":"637279039746568401","enableDocumentContentUpdater":false,"version":"1.12"}]]></TemplafySlideTemplateConfiguration>
</file>

<file path=customXml/item5.xml><?xml version="1.0" encoding="utf-8"?>
<TemplafySlideTemplateConfiguration><![CDATA[{"slideVersion":0,"isValidatorEnabled":false,"isLocked":false,"elementsMetadata":[],"slideId":"637279039750787166","enableDocumentContentUpdater":false,"version":"1.12"}]]></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0,"isValidatorEnabled":false,"isLocked":false,"elementsMetadata":[],"slideId":"637279039750787166","enableDocumentContentUpdater":false,"version":"1.12"}]]></TemplafySlide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19B2E489-14E1-4569-8E2E-8283F3B95211}">
  <ds:schemaRefs/>
</ds:datastoreItem>
</file>

<file path=customXml/itemProps10.xml><?xml version="1.0" encoding="utf-8"?>
<ds:datastoreItem xmlns:ds="http://schemas.openxmlformats.org/officeDocument/2006/customXml" ds:itemID="{2CF6E9D4-BDF7-4FA3-9FC5-8EBEBE5C9C33}">
  <ds:schemaRefs/>
</ds:datastoreItem>
</file>

<file path=customXml/itemProps11.xml><?xml version="1.0" encoding="utf-8"?>
<ds:datastoreItem xmlns:ds="http://schemas.openxmlformats.org/officeDocument/2006/customXml" ds:itemID="{97D24F8D-9FB5-4E43-9A7D-9FC28E7756E5}">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dda24b63-c002-46c2-b8a5-f2329012e845"/>
    <ds:schemaRef ds:uri="http://schemas.microsoft.com/office/infopath/2007/PartnerControls"/>
    <ds:schemaRef ds:uri="6f970924-b915-492e-bfdb-ebbb49cca1e0"/>
    <ds:schemaRef ds:uri="http://www.w3.org/XML/1998/namespace"/>
    <ds:schemaRef ds:uri="http://purl.org/dc/dcmitype/"/>
    <ds:schemaRef ds:uri="fe0e463f-46c1-4b5a-aeae-2e65b5901510"/>
  </ds:schemaRefs>
</ds:datastoreItem>
</file>

<file path=customXml/itemProps12.xml><?xml version="1.0" encoding="utf-8"?>
<ds:datastoreItem xmlns:ds="http://schemas.openxmlformats.org/officeDocument/2006/customXml" ds:itemID="{A11F9EED-BD13-4D7B-8114-28629A1B1EDB}">
  <ds:schemaRefs/>
</ds:datastoreItem>
</file>

<file path=customXml/itemProps13.xml><?xml version="1.0" encoding="utf-8"?>
<ds:datastoreItem xmlns:ds="http://schemas.openxmlformats.org/officeDocument/2006/customXml" ds:itemID="{5A2EEEC2-9B46-41D4-B804-942DE12D7F3C}">
  <ds:schemaRefs/>
</ds:datastoreItem>
</file>

<file path=customXml/itemProps14.xml><?xml version="1.0" encoding="utf-8"?>
<ds:datastoreItem xmlns:ds="http://schemas.openxmlformats.org/officeDocument/2006/customXml" ds:itemID="{6EEF0AE0-9DAE-49F5-9354-742B7DEA06B4}">
  <ds:schemaRefs/>
</ds:datastoreItem>
</file>

<file path=customXml/itemProps15.xml><?xml version="1.0" encoding="utf-8"?>
<ds:datastoreItem xmlns:ds="http://schemas.openxmlformats.org/officeDocument/2006/customXml" ds:itemID="{1B694445-840E-47B8-9525-E27FFA0CF126}">
  <ds:schemaRefs/>
</ds:datastoreItem>
</file>

<file path=customXml/itemProps16.xml><?xml version="1.0" encoding="utf-8"?>
<ds:datastoreItem xmlns:ds="http://schemas.openxmlformats.org/officeDocument/2006/customXml" ds:itemID="{6CB460D3-0C2D-4958-B34D-EFADD9F0C7CF}">
  <ds:schemaRefs/>
</ds:datastoreItem>
</file>

<file path=customXml/itemProps17.xml><?xml version="1.0" encoding="utf-8"?>
<ds:datastoreItem xmlns:ds="http://schemas.openxmlformats.org/officeDocument/2006/customXml" ds:itemID="{241FAD37-CBC6-4152-BC34-870523F349A6}">
  <ds:schemaRefs>
    <ds:schemaRef ds:uri="http://schemas.microsoft.com/sharepoint/v3/contenttype/forms"/>
  </ds:schemaRefs>
</ds:datastoreItem>
</file>

<file path=customXml/itemProps18.xml><?xml version="1.0" encoding="utf-8"?>
<ds:datastoreItem xmlns:ds="http://schemas.openxmlformats.org/officeDocument/2006/customXml" ds:itemID="{CF1E517F-D213-4709-A6D2-727E373BB5F6}">
  <ds:schemaRefs/>
</ds:datastoreItem>
</file>

<file path=customXml/itemProps19.xml><?xml version="1.0" encoding="utf-8"?>
<ds:datastoreItem xmlns:ds="http://schemas.openxmlformats.org/officeDocument/2006/customXml" ds:itemID="{0332FBCB-724A-4C28-BB7E-A1441D46ACEC}">
  <ds:schemaRefs/>
</ds:datastoreItem>
</file>

<file path=customXml/itemProps2.xml><?xml version="1.0" encoding="utf-8"?>
<ds:datastoreItem xmlns:ds="http://schemas.openxmlformats.org/officeDocument/2006/customXml" ds:itemID="{4FCD4DEE-848A-4FE7-82DB-293A07C23094}">
  <ds:schemaRefs/>
</ds:datastoreItem>
</file>

<file path=customXml/itemProps20.xml><?xml version="1.0" encoding="utf-8"?>
<ds:datastoreItem xmlns:ds="http://schemas.openxmlformats.org/officeDocument/2006/customXml" ds:itemID="{8F17FF0F-B23C-403B-BDD2-16768A58DD44}">
  <ds:schemaRefs/>
</ds:datastoreItem>
</file>

<file path=customXml/itemProps21.xml><?xml version="1.0" encoding="utf-8"?>
<ds:datastoreItem xmlns:ds="http://schemas.openxmlformats.org/officeDocument/2006/customXml" ds:itemID="{433A493F-918A-4332-9698-F4A11E8B9850}">
  <ds:schemaRefs/>
</ds:datastoreItem>
</file>

<file path=customXml/itemProps22.xml><?xml version="1.0" encoding="utf-8"?>
<ds:datastoreItem xmlns:ds="http://schemas.openxmlformats.org/officeDocument/2006/customXml" ds:itemID="{5D7E0A07-EBF5-4952-B3E9-48A48668617A}">
  <ds:schemaRefs/>
</ds:datastoreItem>
</file>

<file path=customXml/itemProps23.xml><?xml version="1.0" encoding="utf-8"?>
<ds:datastoreItem xmlns:ds="http://schemas.openxmlformats.org/officeDocument/2006/customXml" ds:itemID="{22670263-9DAB-4669-8084-D6CF48B58869}">
  <ds:schemaRefs/>
</ds:datastoreItem>
</file>

<file path=customXml/itemProps3.xml><?xml version="1.0" encoding="utf-8"?>
<ds:datastoreItem xmlns:ds="http://schemas.openxmlformats.org/officeDocument/2006/customXml" ds:itemID="{8EFC3933-07C9-45EA-BC42-AE32A536F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77311A5-C3F8-41B5-9C39-D65E82CC1B70}">
  <ds:schemaRefs/>
</ds:datastoreItem>
</file>

<file path=customXml/itemProps5.xml><?xml version="1.0" encoding="utf-8"?>
<ds:datastoreItem xmlns:ds="http://schemas.openxmlformats.org/officeDocument/2006/customXml" ds:itemID="{F9F5BA25-F026-43B6-934C-D8BB8DB3A665}">
  <ds:schemaRefs/>
</ds:datastoreItem>
</file>

<file path=customXml/itemProps6.xml><?xml version="1.0" encoding="utf-8"?>
<ds:datastoreItem xmlns:ds="http://schemas.openxmlformats.org/officeDocument/2006/customXml" ds:itemID="{B29CAB0B-C39D-46DD-BC39-5157742ED794}">
  <ds:schemaRefs/>
</ds:datastoreItem>
</file>

<file path=customXml/itemProps7.xml><?xml version="1.0" encoding="utf-8"?>
<ds:datastoreItem xmlns:ds="http://schemas.openxmlformats.org/officeDocument/2006/customXml" ds:itemID="{770FCCA0-D6DA-40EC-BCB0-38593BF84B69}">
  <ds:schemaRefs/>
</ds:datastoreItem>
</file>

<file path=customXml/itemProps8.xml><?xml version="1.0" encoding="utf-8"?>
<ds:datastoreItem xmlns:ds="http://schemas.openxmlformats.org/officeDocument/2006/customXml" ds:itemID="{AEE7CCD9-65B7-48B4-AA8B-FA527E2816A2}">
  <ds:schemaRefs/>
</ds:datastoreItem>
</file>

<file path=customXml/itemProps9.xml><?xml version="1.0" encoding="utf-8"?>
<ds:datastoreItem xmlns:ds="http://schemas.openxmlformats.org/officeDocument/2006/customXml" ds:itemID="{94A81F60-C4B5-47F7-A6D3-D57AB505899B}">
  <ds:schemaRefs/>
</ds:datastoreItem>
</file>

<file path=docProps/app.xml><?xml version="1.0" encoding="utf-8"?>
<Properties xmlns="http://schemas.openxmlformats.org/officeDocument/2006/extended-properties" xmlns:vt="http://schemas.openxmlformats.org/officeDocument/2006/docPropsVTypes">
  <Template>Deloitte_16_9_Onscreen_Dynamic</Template>
  <TotalTime>1847</TotalTime>
  <Words>364</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Verdana</vt:lpstr>
      <vt:lpstr>Wingdings 2</vt:lpstr>
      <vt:lpstr>1_Deloitte Brand Theme</vt:lpstr>
      <vt:lpstr>Downturn Insurance A Case for Restructuring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Downturn Insurance A Case for Restructuring Services</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heading in Calibri  Light Green that can be up to  three lines of text</dc:title>
  <dc:creator>Deloitte ZA</dc:creator>
  <cp:lastModifiedBy>Mitchell-Marais, Jo</cp:lastModifiedBy>
  <cp:revision>35</cp:revision>
  <cp:lastPrinted>2014-06-25T02:16:22Z</cp:lastPrinted>
  <dcterms:created xsi:type="dcterms:W3CDTF">2020-06-16T08:48:06Z</dcterms:created>
  <dcterms:modified xsi:type="dcterms:W3CDTF">2021-01-18T07:08:39Z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0x010100DE16A684F50F9644ADA7186C7FA154E4</vt:lpwstr>
  </property>
  <property fmtid="{D5CDD505-2E9C-101B-9397-08002B2CF9AE}" pid="3" name="TemplafyTimeStamp">
    <vt:lpwstr>2020-08-12T07:55:42.3730959Z</vt:lpwstr>
  </property>
  <property fmtid="{D5CDD505-2E9C-101B-9397-08002B2CF9AE}" pid="4" name="TemplafyTenantId">
    <vt:lpwstr>deloitteza</vt:lpwstr>
  </property>
  <property fmtid="{D5CDD505-2E9C-101B-9397-08002B2CF9AE}" pid="5" name="TemplafyTemplateId">
    <vt:lpwstr>637279036349755247</vt:lpwstr>
  </property>
  <property fmtid="{D5CDD505-2E9C-101B-9397-08002B2CF9AE}" pid="6" name="TemplafyUserProfileId">
    <vt:lpwstr>637030069432500092</vt:lpwstr>
  </property>
  <property fmtid="{D5CDD505-2E9C-101B-9397-08002B2CF9AE}" pid="7" name="TemplafyLanguageCode">
    <vt:lpwstr>en-GB</vt:lpwstr>
  </property>
</Properties>
</file>