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2"/>
  </p:sldMasterIdLst>
  <p:notesMasterIdLst>
    <p:notesMasterId r:id="rId81"/>
  </p:notesMasterIdLst>
  <p:sldIdLst>
    <p:sldId id="256" r:id="rId3"/>
    <p:sldId id="257" r:id="rId4"/>
    <p:sldId id="258" r:id="rId5"/>
    <p:sldId id="287" r:id="rId6"/>
    <p:sldId id="259" r:id="rId7"/>
    <p:sldId id="297" r:id="rId8"/>
    <p:sldId id="298" r:id="rId9"/>
    <p:sldId id="299" r:id="rId10"/>
    <p:sldId id="300" r:id="rId11"/>
    <p:sldId id="260" r:id="rId12"/>
    <p:sldId id="261" r:id="rId13"/>
    <p:sldId id="301" r:id="rId14"/>
    <p:sldId id="302" r:id="rId15"/>
    <p:sldId id="303" r:id="rId16"/>
    <p:sldId id="304" r:id="rId17"/>
    <p:sldId id="305" r:id="rId18"/>
    <p:sldId id="262" r:id="rId19"/>
    <p:sldId id="263" r:id="rId20"/>
    <p:sldId id="264" r:id="rId21"/>
    <p:sldId id="265" r:id="rId22"/>
    <p:sldId id="307" r:id="rId23"/>
    <p:sldId id="306" r:id="rId24"/>
    <p:sldId id="266" r:id="rId25"/>
    <p:sldId id="267" r:id="rId26"/>
    <p:sldId id="308" r:id="rId27"/>
    <p:sldId id="309" r:id="rId28"/>
    <p:sldId id="268" r:id="rId29"/>
    <p:sldId id="295" r:id="rId30"/>
    <p:sldId id="296" r:id="rId31"/>
    <p:sldId id="269" r:id="rId32"/>
    <p:sldId id="270" r:id="rId33"/>
    <p:sldId id="311" r:id="rId34"/>
    <p:sldId id="315" r:id="rId35"/>
    <p:sldId id="314" r:id="rId36"/>
    <p:sldId id="313" r:id="rId37"/>
    <p:sldId id="312" r:id="rId38"/>
    <p:sldId id="271" r:id="rId39"/>
    <p:sldId id="316" r:id="rId40"/>
    <p:sldId id="310" r:id="rId41"/>
    <p:sldId id="272" r:id="rId42"/>
    <p:sldId id="317" r:id="rId43"/>
    <p:sldId id="273" r:id="rId44"/>
    <p:sldId id="274" r:id="rId45"/>
    <p:sldId id="318" r:id="rId46"/>
    <p:sldId id="319" r:id="rId47"/>
    <p:sldId id="320" r:id="rId48"/>
    <p:sldId id="275" r:id="rId49"/>
    <p:sldId id="321" r:id="rId50"/>
    <p:sldId id="335" r:id="rId51"/>
    <p:sldId id="276" r:id="rId52"/>
    <p:sldId id="277" r:id="rId53"/>
    <p:sldId id="322" r:id="rId54"/>
    <p:sldId id="326" r:id="rId55"/>
    <p:sldId id="325" r:id="rId56"/>
    <p:sldId id="324" r:id="rId57"/>
    <p:sldId id="278" r:id="rId58"/>
    <p:sldId id="336" r:id="rId59"/>
    <p:sldId id="279" r:id="rId60"/>
    <p:sldId id="290" r:id="rId61"/>
    <p:sldId id="280" r:id="rId62"/>
    <p:sldId id="281" r:id="rId63"/>
    <p:sldId id="294" r:id="rId64"/>
    <p:sldId id="337" r:id="rId65"/>
    <p:sldId id="327" r:id="rId66"/>
    <p:sldId id="328" r:id="rId67"/>
    <p:sldId id="329" r:id="rId68"/>
    <p:sldId id="283" r:id="rId69"/>
    <p:sldId id="284" r:id="rId70"/>
    <p:sldId id="330" r:id="rId71"/>
    <p:sldId id="334" r:id="rId72"/>
    <p:sldId id="331" r:id="rId73"/>
    <p:sldId id="333" r:id="rId74"/>
    <p:sldId id="332" r:id="rId75"/>
    <p:sldId id="338" r:id="rId76"/>
    <p:sldId id="285" r:id="rId77"/>
    <p:sldId id="286" r:id="rId78"/>
    <p:sldId id="288" r:id="rId79"/>
    <p:sldId id="289" r:id="rId80"/>
  </p:sldIdLst>
  <p:sldSz cx="12192000" cy="6858000"/>
  <p:notesSz cx="6858000"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27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theme" Target="theme/theme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1.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61" Type="http://schemas.openxmlformats.org/officeDocument/2006/relationships/slide" Target="slides/slide59.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00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8008"/>
          </a:xfrm>
          <a:prstGeom prst="rect">
            <a:avLst/>
          </a:prstGeom>
        </p:spPr>
        <p:txBody>
          <a:bodyPr vert="horz" lIns="91440" tIns="45720" rIns="91440" bIns="45720" rtlCol="0"/>
          <a:lstStyle>
            <a:lvl1pPr algn="r">
              <a:defRPr sz="1200"/>
            </a:lvl1pPr>
          </a:lstStyle>
          <a:p>
            <a:fld id="{AE3F46C8-50DC-4113-BE89-EF55A904009D}" type="datetimeFigureOut">
              <a:rPr lang="en-US" smtClean="0"/>
              <a:t>3/20/24</a:t>
            </a:fld>
            <a:endParaRPr lang="en-US"/>
          </a:p>
        </p:txBody>
      </p:sp>
      <p:sp>
        <p:nvSpPr>
          <p:cNvPr id="4" name="Slide Image Placeholder 3"/>
          <p:cNvSpPr>
            <a:spLocks noGrp="1" noRot="1" noChangeAspect="1"/>
          </p:cNvSpPr>
          <p:nvPr>
            <p:ph type="sldImg" idx="2"/>
          </p:nvPr>
        </p:nvSpPr>
        <p:spPr>
          <a:xfrm>
            <a:off x="450850" y="1239838"/>
            <a:ext cx="5956300" cy="33512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77365"/>
            <a:ext cx="5486400" cy="390904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630"/>
            <a:ext cx="2971800" cy="49800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28630"/>
            <a:ext cx="2971800" cy="498008"/>
          </a:xfrm>
          <a:prstGeom prst="rect">
            <a:avLst/>
          </a:prstGeom>
        </p:spPr>
        <p:txBody>
          <a:bodyPr vert="horz" lIns="91440" tIns="45720" rIns="91440" bIns="45720" rtlCol="0" anchor="b"/>
          <a:lstStyle>
            <a:lvl1pPr algn="r">
              <a:defRPr sz="1200"/>
            </a:lvl1pPr>
          </a:lstStyle>
          <a:p>
            <a:fld id="{E4DD9746-AA26-4F91-9E08-4BF3B1E81ACC}" type="slidenum">
              <a:rPr lang="en-US" smtClean="0"/>
              <a:t>‹#›</a:t>
            </a:fld>
            <a:endParaRPr lang="en-US"/>
          </a:p>
        </p:txBody>
      </p:sp>
    </p:spTree>
    <p:extLst>
      <p:ext uri="{BB962C8B-B14F-4D97-AF65-F5344CB8AC3E}">
        <p14:creationId xmlns:p14="http://schemas.microsoft.com/office/powerpoint/2010/main" val="794684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8FD988C9-9186-E8C8-F3EB-2B4C0FA57C8A}"/>
              </a:ext>
            </a:extLst>
          </p:cNvPr>
          <p:cNvPicPr>
            <a:picLocks noChangeAspect="1"/>
          </p:cNvPicPr>
          <p:nvPr userDrawn="1"/>
        </p:nvPicPr>
        <p:blipFill>
          <a:blip r:embed="rId2"/>
          <a:stretch>
            <a:fillRect/>
          </a:stretch>
        </p:blipFill>
        <p:spPr>
          <a:xfrm>
            <a:off x="0" y="-2680"/>
            <a:ext cx="12192000" cy="6863362"/>
          </a:xfrm>
          <a:prstGeom prst="rect">
            <a:avLst/>
          </a:prstGeom>
        </p:spPr>
      </p:pic>
      <p:sp>
        <p:nvSpPr>
          <p:cNvPr id="2" name="Title 1">
            <a:extLst>
              <a:ext uri="{FF2B5EF4-FFF2-40B4-BE49-F238E27FC236}">
                <a16:creationId xmlns:a16="http://schemas.microsoft.com/office/drawing/2014/main" id="{6776542F-DA5B-BA40-C1A4-6A979F227E36}"/>
              </a:ext>
            </a:extLst>
          </p:cNvPr>
          <p:cNvSpPr>
            <a:spLocks noGrp="1"/>
          </p:cNvSpPr>
          <p:nvPr>
            <p:ph type="ctrTitle"/>
          </p:nvPr>
        </p:nvSpPr>
        <p:spPr>
          <a:xfrm>
            <a:off x="1524000" y="1122363"/>
            <a:ext cx="9144000" cy="2387600"/>
          </a:xfrm>
        </p:spPr>
        <p:txBody>
          <a:bodyPr anchor="b"/>
          <a:lstStyle>
            <a:lvl1pPr algn="ctr">
              <a:defRPr sz="60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C18EB556-2ED0-D502-11AE-4033928340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80A0B27-D916-4F77-583D-353D5C6A97AE}"/>
              </a:ext>
            </a:extLst>
          </p:cNvPr>
          <p:cNvSpPr>
            <a:spLocks noGrp="1"/>
          </p:cNvSpPr>
          <p:nvPr>
            <p:ph type="dt" sz="half" idx="10"/>
          </p:nvPr>
        </p:nvSpPr>
        <p:spPr/>
        <p:txBody>
          <a:bodyPr/>
          <a:lstStyle/>
          <a:p>
            <a:fld id="{B86AD47A-969A-4F57-914E-98FBB6287F40}" type="datetime1">
              <a:rPr lang="en-US" smtClean="0"/>
              <a:t>3/20/24</a:t>
            </a:fld>
            <a:endParaRPr lang="en-US"/>
          </a:p>
        </p:txBody>
      </p:sp>
      <p:sp>
        <p:nvSpPr>
          <p:cNvPr id="5" name="Footer Placeholder 4">
            <a:extLst>
              <a:ext uri="{FF2B5EF4-FFF2-40B4-BE49-F238E27FC236}">
                <a16:creationId xmlns:a16="http://schemas.microsoft.com/office/drawing/2014/main" id="{4308DF81-AA9E-0EEE-1AA0-8FC3D58340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A0DDA3-A6C6-E5A5-50AB-6191DFECA772}"/>
              </a:ext>
            </a:extLst>
          </p:cNvPr>
          <p:cNvSpPr>
            <a:spLocks noGrp="1"/>
          </p:cNvSpPr>
          <p:nvPr>
            <p:ph type="sldNum" sz="quarter" idx="12"/>
          </p:nvPr>
        </p:nvSpPr>
        <p:spPr/>
        <p:txBody>
          <a:bodyPr/>
          <a:lstStyle/>
          <a:p>
            <a:fld id="{7DD74DEA-8547-FA46-8D4B-08CE59C0E1D7}" type="slidenum">
              <a:rPr lang="en-US" smtClean="0"/>
              <a:t>‹#›</a:t>
            </a:fld>
            <a:endParaRPr lang="en-US"/>
          </a:p>
        </p:txBody>
      </p:sp>
    </p:spTree>
    <p:extLst>
      <p:ext uri="{BB962C8B-B14F-4D97-AF65-F5344CB8AC3E}">
        <p14:creationId xmlns:p14="http://schemas.microsoft.com/office/powerpoint/2010/main" val="2061345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421D7-6C2E-CAD2-7705-E7DB721C38C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2A201A3-4CB3-3199-F6D4-328573F8563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3713130-739F-88E7-923A-95B61E02CDF4}"/>
              </a:ext>
            </a:extLst>
          </p:cNvPr>
          <p:cNvSpPr>
            <a:spLocks noGrp="1"/>
          </p:cNvSpPr>
          <p:nvPr>
            <p:ph type="dt" sz="half" idx="10"/>
          </p:nvPr>
        </p:nvSpPr>
        <p:spPr/>
        <p:txBody>
          <a:bodyPr/>
          <a:lstStyle/>
          <a:p>
            <a:fld id="{3EEF2488-5C2C-4281-8950-B869461DF0C8}" type="datetime1">
              <a:rPr lang="en-US" smtClean="0"/>
              <a:t>3/20/24</a:t>
            </a:fld>
            <a:endParaRPr lang="en-US"/>
          </a:p>
        </p:txBody>
      </p:sp>
      <p:sp>
        <p:nvSpPr>
          <p:cNvPr id="5" name="Footer Placeholder 4">
            <a:extLst>
              <a:ext uri="{FF2B5EF4-FFF2-40B4-BE49-F238E27FC236}">
                <a16:creationId xmlns:a16="http://schemas.microsoft.com/office/drawing/2014/main" id="{FA26C4BF-44DC-2B02-3487-70D9DEABF9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DF4A99-A024-72B3-DD49-4F43EFCF9FA5}"/>
              </a:ext>
            </a:extLst>
          </p:cNvPr>
          <p:cNvSpPr>
            <a:spLocks noGrp="1"/>
          </p:cNvSpPr>
          <p:nvPr>
            <p:ph type="sldNum" sz="quarter" idx="12"/>
          </p:nvPr>
        </p:nvSpPr>
        <p:spPr/>
        <p:txBody>
          <a:bodyPr/>
          <a:lstStyle/>
          <a:p>
            <a:fld id="{7DD74DEA-8547-FA46-8D4B-08CE59C0E1D7}" type="slidenum">
              <a:rPr lang="en-US" smtClean="0"/>
              <a:t>‹#›</a:t>
            </a:fld>
            <a:endParaRPr lang="en-US"/>
          </a:p>
        </p:txBody>
      </p:sp>
    </p:spTree>
    <p:extLst>
      <p:ext uri="{BB962C8B-B14F-4D97-AF65-F5344CB8AC3E}">
        <p14:creationId xmlns:p14="http://schemas.microsoft.com/office/powerpoint/2010/main" val="3794000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1D91A0-5BB5-C3A8-722A-4614641747F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4237C01-0BBE-90BE-A141-F61B1F40D6A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2DB4246-0695-3E96-105E-F1C8CD0AB7D1}"/>
              </a:ext>
            </a:extLst>
          </p:cNvPr>
          <p:cNvSpPr>
            <a:spLocks noGrp="1"/>
          </p:cNvSpPr>
          <p:nvPr>
            <p:ph type="dt" sz="half" idx="10"/>
          </p:nvPr>
        </p:nvSpPr>
        <p:spPr/>
        <p:txBody>
          <a:bodyPr/>
          <a:lstStyle/>
          <a:p>
            <a:fld id="{2D495D30-2B32-4160-A219-6F91E9301F23}" type="datetime1">
              <a:rPr lang="en-US" smtClean="0"/>
              <a:t>3/20/24</a:t>
            </a:fld>
            <a:endParaRPr lang="en-US"/>
          </a:p>
        </p:txBody>
      </p:sp>
      <p:sp>
        <p:nvSpPr>
          <p:cNvPr id="5" name="Footer Placeholder 4">
            <a:extLst>
              <a:ext uri="{FF2B5EF4-FFF2-40B4-BE49-F238E27FC236}">
                <a16:creationId xmlns:a16="http://schemas.microsoft.com/office/drawing/2014/main" id="{D0DA781E-1FE4-5A7E-A75C-8DCD23D68C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046C7F-7E9C-26F8-D76E-F906370757B3}"/>
              </a:ext>
            </a:extLst>
          </p:cNvPr>
          <p:cNvSpPr>
            <a:spLocks noGrp="1"/>
          </p:cNvSpPr>
          <p:nvPr>
            <p:ph type="sldNum" sz="quarter" idx="12"/>
          </p:nvPr>
        </p:nvSpPr>
        <p:spPr/>
        <p:txBody>
          <a:bodyPr/>
          <a:lstStyle/>
          <a:p>
            <a:fld id="{7DD74DEA-8547-FA46-8D4B-08CE59C0E1D7}" type="slidenum">
              <a:rPr lang="en-US" smtClean="0"/>
              <a:t>‹#›</a:t>
            </a:fld>
            <a:endParaRPr lang="en-US"/>
          </a:p>
        </p:txBody>
      </p:sp>
    </p:spTree>
    <p:extLst>
      <p:ext uri="{BB962C8B-B14F-4D97-AF65-F5344CB8AC3E}">
        <p14:creationId xmlns:p14="http://schemas.microsoft.com/office/powerpoint/2010/main" val="286214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30691-EDD6-AFA7-04C9-497631220AE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00957D4-03F2-FC45-ED52-ACFEC695A1E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6CCCEB7-1050-AF56-F970-9EB866F08CE3}"/>
              </a:ext>
            </a:extLst>
          </p:cNvPr>
          <p:cNvSpPr>
            <a:spLocks noGrp="1"/>
          </p:cNvSpPr>
          <p:nvPr>
            <p:ph type="dt" sz="half" idx="10"/>
          </p:nvPr>
        </p:nvSpPr>
        <p:spPr/>
        <p:txBody>
          <a:bodyPr/>
          <a:lstStyle/>
          <a:p>
            <a:fld id="{28B88FD8-0D25-4FF6-94F3-86449ED9919D}" type="datetime1">
              <a:rPr lang="en-US" smtClean="0"/>
              <a:t>3/20/24</a:t>
            </a:fld>
            <a:endParaRPr lang="en-US"/>
          </a:p>
        </p:txBody>
      </p:sp>
      <p:sp>
        <p:nvSpPr>
          <p:cNvPr id="5" name="Footer Placeholder 4">
            <a:extLst>
              <a:ext uri="{FF2B5EF4-FFF2-40B4-BE49-F238E27FC236}">
                <a16:creationId xmlns:a16="http://schemas.microsoft.com/office/drawing/2014/main" id="{3863FBA1-4E9C-9163-E132-4DA499C8C0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4AA635-6E87-BB12-86AD-8E00863EABBE}"/>
              </a:ext>
            </a:extLst>
          </p:cNvPr>
          <p:cNvSpPr>
            <a:spLocks noGrp="1"/>
          </p:cNvSpPr>
          <p:nvPr>
            <p:ph type="sldNum" sz="quarter" idx="12"/>
          </p:nvPr>
        </p:nvSpPr>
        <p:spPr/>
        <p:txBody>
          <a:bodyPr/>
          <a:lstStyle/>
          <a:p>
            <a:fld id="{7DD74DEA-8547-FA46-8D4B-08CE59C0E1D7}" type="slidenum">
              <a:rPr lang="en-US" smtClean="0"/>
              <a:t>‹#›</a:t>
            </a:fld>
            <a:endParaRPr lang="en-US"/>
          </a:p>
        </p:txBody>
      </p:sp>
    </p:spTree>
    <p:extLst>
      <p:ext uri="{BB962C8B-B14F-4D97-AF65-F5344CB8AC3E}">
        <p14:creationId xmlns:p14="http://schemas.microsoft.com/office/powerpoint/2010/main" val="2747976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2E6B0-7710-21EF-019A-29CFED900E9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C091EA4-99C7-E7B7-895F-293DF43E5F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5FF43F6-C7C7-6108-D9FF-B21161FADBC0}"/>
              </a:ext>
            </a:extLst>
          </p:cNvPr>
          <p:cNvSpPr>
            <a:spLocks noGrp="1"/>
          </p:cNvSpPr>
          <p:nvPr>
            <p:ph type="dt" sz="half" idx="10"/>
          </p:nvPr>
        </p:nvSpPr>
        <p:spPr/>
        <p:txBody>
          <a:bodyPr/>
          <a:lstStyle/>
          <a:p>
            <a:fld id="{DB3A3EF1-A0D9-4430-AB6C-69AB224F3B4E}" type="datetime1">
              <a:rPr lang="en-US" smtClean="0"/>
              <a:t>3/20/24</a:t>
            </a:fld>
            <a:endParaRPr lang="en-US"/>
          </a:p>
        </p:txBody>
      </p:sp>
      <p:sp>
        <p:nvSpPr>
          <p:cNvPr id="5" name="Footer Placeholder 4">
            <a:extLst>
              <a:ext uri="{FF2B5EF4-FFF2-40B4-BE49-F238E27FC236}">
                <a16:creationId xmlns:a16="http://schemas.microsoft.com/office/drawing/2014/main" id="{814A8A24-3E6A-DDA4-6CD2-78A1F35471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6C2FE2-A588-A89D-EFEC-4B8E7D4520B6}"/>
              </a:ext>
            </a:extLst>
          </p:cNvPr>
          <p:cNvSpPr>
            <a:spLocks noGrp="1"/>
          </p:cNvSpPr>
          <p:nvPr>
            <p:ph type="sldNum" sz="quarter" idx="12"/>
          </p:nvPr>
        </p:nvSpPr>
        <p:spPr/>
        <p:txBody>
          <a:bodyPr/>
          <a:lstStyle/>
          <a:p>
            <a:fld id="{7DD74DEA-8547-FA46-8D4B-08CE59C0E1D7}" type="slidenum">
              <a:rPr lang="en-US" smtClean="0"/>
              <a:t>‹#›</a:t>
            </a:fld>
            <a:endParaRPr lang="en-US"/>
          </a:p>
        </p:txBody>
      </p:sp>
    </p:spTree>
    <p:extLst>
      <p:ext uri="{BB962C8B-B14F-4D97-AF65-F5344CB8AC3E}">
        <p14:creationId xmlns:p14="http://schemas.microsoft.com/office/powerpoint/2010/main" val="818798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96462-11A1-2D6E-4A1D-BDF291D8795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BD8A21C-0B84-6662-DDE2-814DE8544F9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F56FD7-85E8-7CEE-2A46-4A5F9FB73F9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792FBC2-2DAE-9CB0-1335-79B9D84E6B10}"/>
              </a:ext>
            </a:extLst>
          </p:cNvPr>
          <p:cNvSpPr>
            <a:spLocks noGrp="1"/>
          </p:cNvSpPr>
          <p:nvPr>
            <p:ph type="dt" sz="half" idx="10"/>
          </p:nvPr>
        </p:nvSpPr>
        <p:spPr/>
        <p:txBody>
          <a:bodyPr/>
          <a:lstStyle/>
          <a:p>
            <a:fld id="{DCA0928A-A28C-4CC9-801D-5D97322D81B7}" type="datetime1">
              <a:rPr lang="en-US" smtClean="0"/>
              <a:t>3/20/24</a:t>
            </a:fld>
            <a:endParaRPr lang="en-US"/>
          </a:p>
        </p:txBody>
      </p:sp>
      <p:sp>
        <p:nvSpPr>
          <p:cNvPr id="6" name="Footer Placeholder 5">
            <a:extLst>
              <a:ext uri="{FF2B5EF4-FFF2-40B4-BE49-F238E27FC236}">
                <a16:creationId xmlns:a16="http://schemas.microsoft.com/office/drawing/2014/main" id="{B9A7B1D3-E151-B0CB-7401-A7E79AFC11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EFAFA4-F8C9-9920-774F-F7D5D38547B4}"/>
              </a:ext>
            </a:extLst>
          </p:cNvPr>
          <p:cNvSpPr>
            <a:spLocks noGrp="1"/>
          </p:cNvSpPr>
          <p:nvPr>
            <p:ph type="sldNum" sz="quarter" idx="12"/>
          </p:nvPr>
        </p:nvSpPr>
        <p:spPr/>
        <p:txBody>
          <a:bodyPr/>
          <a:lstStyle/>
          <a:p>
            <a:fld id="{7DD74DEA-8547-FA46-8D4B-08CE59C0E1D7}" type="slidenum">
              <a:rPr lang="en-US" smtClean="0"/>
              <a:t>‹#›</a:t>
            </a:fld>
            <a:endParaRPr lang="en-US"/>
          </a:p>
        </p:txBody>
      </p:sp>
    </p:spTree>
    <p:extLst>
      <p:ext uri="{BB962C8B-B14F-4D97-AF65-F5344CB8AC3E}">
        <p14:creationId xmlns:p14="http://schemas.microsoft.com/office/powerpoint/2010/main" val="3493792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4E798-EED7-C871-93D0-E8A73D4BC93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70730B6-808B-6F8E-7909-D1D00EC851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85F27B1-5341-3C20-49B4-99856FAA981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DD685B8-1481-BFF2-39B9-A4A8056495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0C0CCE2-A132-2102-77C4-92E365F5B54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DD61005-00D5-1CE1-BC4F-DD3A0CEC39B3}"/>
              </a:ext>
            </a:extLst>
          </p:cNvPr>
          <p:cNvSpPr>
            <a:spLocks noGrp="1"/>
          </p:cNvSpPr>
          <p:nvPr>
            <p:ph type="dt" sz="half" idx="10"/>
          </p:nvPr>
        </p:nvSpPr>
        <p:spPr/>
        <p:txBody>
          <a:bodyPr/>
          <a:lstStyle/>
          <a:p>
            <a:fld id="{70ABB754-BD50-492F-A921-0B6C3AA3762A}" type="datetime1">
              <a:rPr lang="en-US" smtClean="0"/>
              <a:t>3/20/24</a:t>
            </a:fld>
            <a:endParaRPr lang="en-US"/>
          </a:p>
        </p:txBody>
      </p:sp>
      <p:sp>
        <p:nvSpPr>
          <p:cNvPr id="8" name="Footer Placeholder 7">
            <a:extLst>
              <a:ext uri="{FF2B5EF4-FFF2-40B4-BE49-F238E27FC236}">
                <a16:creationId xmlns:a16="http://schemas.microsoft.com/office/drawing/2014/main" id="{DEB37266-8EAE-A472-088C-61FF014BE0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22437F-83D4-6D28-087B-29D019C89D4C}"/>
              </a:ext>
            </a:extLst>
          </p:cNvPr>
          <p:cNvSpPr>
            <a:spLocks noGrp="1"/>
          </p:cNvSpPr>
          <p:nvPr>
            <p:ph type="sldNum" sz="quarter" idx="12"/>
          </p:nvPr>
        </p:nvSpPr>
        <p:spPr/>
        <p:txBody>
          <a:bodyPr/>
          <a:lstStyle/>
          <a:p>
            <a:fld id="{7DD74DEA-8547-FA46-8D4B-08CE59C0E1D7}" type="slidenum">
              <a:rPr lang="en-US" smtClean="0"/>
              <a:t>‹#›</a:t>
            </a:fld>
            <a:endParaRPr lang="en-US"/>
          </a:p>
        </p:txBody>
      </p:sp>
    </p:spTree>
    <p:extLst>
      <p:ext uri="{BB962C8B-B14F-4D97-AF65-F5344CB8AC3E}">
        <p14:creationId xmlns:p14="http://schemas.microsoft.com/office/powerpoint/2010/main" val="3328272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3774C-DAA5-0864-DFE7-8181E02C1AB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51C0B69-BA4F-5ED6-1F5A-117E012B21FA}"/>
              </a:ext>
            </a:extLst>
          </p:cNvPr>
          <p:cNvSpPr>
            <a:spLocks noGrp="1"/>
          </p:cNvSpPr>
          <p:nvPr>
            <p:ph type="dt" sz="half" idx="10"/>
          </p:nvPr>
        </p:nvSpPr>
        <p:spPr/>
        <p:txBody>
          <a:bodyPr/>
          <a:lstStyle/>
          <a:p>
            <a:fld id="{140F6D50-117D-45C2-AF1D-BC60D123D04C}" type="datetime1">
              <a:rPr lang="en-US" smtClean="0"/>
              <a:t>3/20/24</a:t>
            </a:fld>
            <a:endParaRPr lang="en-US"/>
          </a:p>
        </p:txBody>
      </p:sp>
      <p:sp>
        <p:nvSpPr>
          <p:cNvPr id="4" name="Footer Placeholder 3">
            <a:extLst>
              <a:ext uri="{FF2B5EF4-FFF2-40B4-BE49-F238E27FC236}">
                <a16:creationId xmlns:a16="http://schemas.microsoft.com/office/drawing/2014/main" id="{75FE40FF-A864-6A06-30CB-94133EE2BC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3F69F0-4632-FEB9-1E2B-F17AC5EC455D}"/>
              </a:ext>
            </a:extLst>
          </p:cNvPr>
          <p:cNvSpPr>
            <a:spLocks noGrp="1"/>
          </p:cNvSpPr>
          <p:nvPr>
            <p:ph type="sldNum" sz="quarter" idx="12"/>
          </p:nvPr>
        </p:nvSpPr>
        <p:spPr/>
        <p:txBody>
          <a:bodyPr/>
          <a:lstStyle/>
          <a:p>
            <a:fld id="{7DD74DEA-8547-FA46-8D4B-08CE59C0E1D7}" type="slidenum">
              <a:rPr lang="en-US" smtClean="0"/>
              <a:t>‹#›</a:t>
            </a:fld>
            <a:endParaRPr lang="en-US"/>
          </a:p>
        </p:txBody>
      </p:sp>
    </p:spTree>
    <p:extLst>
      <p:ext uri="{BB962C8B-B14F-4D97-AF65-F5344CB8AC3E}">
        <p14:creationId xmlns:p14="http://schemas.microsoft.com/office/powerpoint/2010/main" val="3311659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A4B551-334D-7CFA-75D9-3F6593BD5FA1}"/>
              </a:ext>
            </a:extLst>
          </p:cNvPr>
          <p:cNvSpPr>
            <a:spLocks noGrp="1"/>
          </p:cNvSpPr>
          <p:nvPr>
            <p:ph type="dt" sz="half" idx="10"/>
          </p:nvPr>
        </p:nvSpPr>
        <p:spPr/>
        <p:txBody>
          <a:bodyPr/>
          <a:lstStyle/>
          <a:p>
            <a:fld id="{21C68C4E-2400-4E0E-978B-328F5B2CDAC6}" type="datetime1">
              <a:rPr lang="en-US" smtClean="0"/>
              <a:t>3/20/24</a:t>
            </a:fld>
            <a:endParaRPr lang="en-US"/>
          </a:p>
        </p:txBody>
      </p:sp>
      <p:sp>
        <p:nvSpPr>
          <p:cNvPr id="3" name="Footer Placeholder 2">
            <a:extLst>
              <a:ext uri="{FF2B5EF4-FFF2-40B4-BE49-F238E27FC236}">
                <a16:creationId xmlns:a16="http://schemas.microsoft.com/office/drawing/2014/main" id="{4DECBBE0-CD03-6A25-02DD-1BB08F6DC5E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8AEF55-D92B-CF5E-A0E5-4FB53FADA20D}"/>
              </a:ext>
            </a:extLst>
          </p:cNvPr>
          <p:cNvSpPr>
            <a:spLocks noGrp="1"/>
          </p:cNvSpPr>
          <p:nvPr>
            <p:ph type="sldNum" sz="quarter" idx="12"/>
          </p:nvPr>
        </p:nvSpPr>
        <p:spPr/>
        <p:txBody>
          <a:bodyPr/>
          <a:lstStyle/>
          <a:p>
            <a:fld id="{7DD74DEA-8547-FA46-8D4B-08CE59C0E1D7}" type="slidenum">
              <a:rPr lang="en-US" smtClean="0"/>
              <a:t>‹#›</a:t>
            </a:fld>
            <a:endParaRPr lang="en-US"/>
          </a:p>
        </p:txBody>
      </p:sp>
    </p:spTree>
    <p:extLst>
      <p:ext uri="{BB962C8B-B14F-4D97-AF65-F5344CB8AC3E}">
        <p14:creationId xmlns:p14="http://schemas.microsoft.com/office/powerpoint/2010/main" val="1047221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03EDE-48A7-B680-7361-E1A58D424B7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4F61412-894B-ACAF-B7D2-BC01A9EB05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019A23C-C556-E437-161B-4FEE47F595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A976AE5-DCD2-1B4A-E08E-84D22443F791}"/>
              </a:ext>
            </a:extLst>
          </p:cNvPr>
          <p:cNvSpPr>
            <a:spLocks noGrp="1"/>
          </p:cNvSpPr>
          <p:nvPr>
            <p:ph type="dt" sz="half" idx="10"/>
          </p:nvPr>
        </p:nvSpPr>
        <p:spPr/>
        <p:txBody>
          <a:bodyPr/>
          <a:lstStyle/>
          <a:p>
            <a:fld id="{398F4CDA-022F-4ADB-9362-E3756B19261A}" type="datetime1">
              <a:rPr lang="en-US" smtClean="0"/>
              <a:t>3/20/24</a:t>
            </a:fld>
            <a:endParaRPr lang="en-US"/>
          </a:p>
        </p:txBody>
      </p:sp>
      <p:sp>
        <p:nvSpPr>
          <p:cNvPr id="6" name="Footer Placeholder 5">
            <a:extLst>
              <a:ext uri="{FF2B5EF4-FFF2-40B4-BE49-F238E27FC236}">
                <a16:creationId xmlns:a16="http://schemas.microsoft.com/office/drawing/2014/main" id="{371BA534-B486-AAD9-BF44-70491B286B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C23C03-2E59-D6E2-EB95-98385A6CCB89}"/>
              </a:ext>
            </a:extLst>
          </p:cNvPr>
          <p:cNvSpPr>
            <a:spLocks noGrp="1"/>
          </p:cNvSpPr>
          <p:nvPr>
            <p:ph type="sldNum" sz="quarter" idx="12"/>
          </p:nvPr>
        </p:nvSpPr>
        <p:spPr/>
        <p:txBody>
          <a:bodyPr/>
          <a:lstStyle/>
          <a:p>
            <a:fld id="{7DD74DEA-8547-FA46-8D4B-08CE59C0E1D7}" type="slidenum">
              <a:rPr lang="en-US" smtClean="0"/>
              <a:t>‹#›</a:t>
            </a:fld>
            <a:endParaRPr lang="en-US"/>
          </a:p>
        </p:txBody>
      </p:sp>
    </p:spTree>
    <p:extLst>
      <p:ext uri="{BB962C8B-B14F-4D97-AF65-F5344CB8AC3E}">
        <p14:creationId xmlns:p14="http://schemas.microsoft.com/office/powerpoint/2010/main" val="1908724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F9AD9-C622-F24D-CD27-C5BAF9539A4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33E5900-CD52-46FB-20F7-FE6BD435C5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4F2EA5-04CF-6C99-D7D4-50B09A2A7D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124BE35-84E3-2B86-F2D1-CC844713B0E4}"/>
              </a:ext>
            </a:extLst>
          </p:cNvPr>
          <p:cNvSpPr>
            <a:spLocks noGrp="1"/>
          </p:cNvSpPr>
          <p:nvPr>
            <p:ph type="dt" sz="half" idx="10"/>
          </p:nvPr>
        </p:nvSpPr>
        <p:spPr/>
        <p:txBody>
          <a:bodyPr/>
          <a:lstStyle/>
          <a:p>
            <a:fld id="{B1738B6A-58E5-4BE4-83A1-FAA6AF98654B}" type="datetime1">
              <a:rPr lang="en-US" smtClean="0"/>
              <a:t>3/20/24</a:t>
            </a:fld>
            <a:endParaRPr lang="en-US"/>
          </a:p>
        </p:txBody>
      </p:sp>
      <p:sp>
        <p:nvSpPr>
          <p:cNvPr id="6" name="Footer Placeholder 5">
            <a:extLst>
              <a:ext uri="{FF2B5EF4-FFF2-40B4-BE49-F238E27FC236}">
                <a16:creationId xmlns:a16="http://schemas.microsoft.com/office/drawing/2014/main" id="{C3AB8916-D5FA-373D-480D-81ADDC5B98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57A8DE-CE4F-DED8-DFD5-1F29E3B3C2FB}"/>
              </a:ext>
            </a:extLst>
          </p:cNvPr>
          <p:cNvSpPr>
            <a:spLocks noGrp="1"/>
          </p:cNvSpPr>
          <p:nvPr>
            <p:ph type="sldNum" sz="quarter" idx="12"/>
          </p:nvPr>
        </p:nvSpPr>
        <p:spPr/>
        <p:txBody>
          <a:bodyPr/>
          <a:lstStyle/>
          <a:p>
            <a:fld id="{7DD74DEA-8547-FA46-8D4B-08CE59C0E1D7}" type="slidenum">
              <a:rPr lang="en-US" smtClean="0"/>
              <a:t>‹#›</a:t>
            </a:fld>
            <a:endParaRPr lang="en-US"/>
          </a:p>
        </p:txBody>
      </p:sp>
    </p:spTree>
    <p:extLst>
      <p:ext uri="{BB962C8B-B14F-4D97-AF65-F5344CB8AC3E}">
        <p14:creationId xmlns:p14="http://schemas.microsoft.com/office/powerpoint/2010/main" val="1165763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Background pattern&#10;&#10;Description automatically generated">
            <a:extLst>
              <a:ext uri="{FF2B5EF4-FFF2-40B4-BE49-F238E27FC236}">
                <a16:creationId xmlns:a16="http://schemas.microsoft.com/office/drawing/2014/main" id="{D218599D-824E-0D1A-2E97-C8633DC2F500}"/>
              </a:ext>
            </a:extLst>
          </p:cNvPr>
          <p:cNvPicPr>
            <a:picLocks noChangeAspect="1"/>
          </p:cNvPicPr>
          <p:nvPr userDrawn="1"/>
        </p:nvPicPr>
        <p:blipFill>
          <a:blip r:embed="rId13"/>
          <a:stretch>
            <a:fillRect/>
          </a:stretch>
        </p:blipFill>
        <p:spPr>
          <a:xfrm>
            <a:off x="4762" y="0"/>
            <a:ext cx="12187238" cy="6860681"/>
          </a:xfrm>
          <a:prstGeom prst="rect">
            <a:avLst/>
          </a:prstGeom>
        </p:spPr>
      </p:pic>
      <p:sp>
        <p:nvSpPr>
          <p:cNvPr id="2" name="Title Placeholder 1">
            <a:extLst>
              <a:ext uri="{FF2B5EF4-FFF2-40B4-BE49-F238E27FC236}">
                <a16:creationId xmlns:a16="http://schemas.microsoft.com/office/drawing/2014/main" id="{807C9435-EA70-5356-FEAE-182B0EF57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ACC4013A-D6F1-732A-8E82-E73B7EF9B3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207F0597-7509-5D87-2C8D-F21E50AEFE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DF124126-53BA-49A3-BEB3-35E5662773E5}" type="datetime1">
              <a:rPr lang="en-US" smtClean="0"/>
              <a:t>3/20/24</a:t>
            </a:fld>
            <a:endParaRPr lang="en-US" dirty="0"/>
          </a:p>
        </p:txBody>
      </p:sp>
      <p:sp>
        <p:nvSpPr>
          <p:cNvPr id="5" name="Footer Placeholder 4">
            <a:extLst>
              <a:ext uri="{FF2B5EF4-FFF2-40B4-BE49-F238E27FC236}">
                <a16:creationId xmlns:a16="http://schemas.microsoft.com/office/drawing/2014/main" id="{ED9C6309-25D2-204D-DCC6-429D37665A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54FABBE9-E8BF-4C91-4D6D-D0FA3B707C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7DD74DEA-8547-FA46-8D4B-08CE59C0E1D7}" type="slidenum">
              <a:rPr lang="en-US" smtClean="0"/>
              <a:pPr/>
              <a:t>‹#›</a:t>
            </a:fld>
            <a:endParaRPr lang="en-US" dirty="0"/>
          </a:p>
        </p:txBody>
      </p:sp>
    </p:spTree>
    <p:extLst>
      <p:ext uri="{BB962C8B-B14F-4D97-AF65-F5344CB8AC3E}">
        <p14:creationId xmlns:p14="http://schemas.microsoft.com/office/powerpoint/2010/main" val="380010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rgbClr val="11273D"/>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1273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1273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1273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1273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1273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elevenstein@werksmans.com"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9.jf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676D562-E1B1-561E-82E0-D1E4A3BF6082}"/>
              </a:ext>
            </a:extLst>
          </p:cNvPr>
          <p:cNvSpPr>
            <a:spLocks noGrp="1"/>
          </p:cNvSpPr>
          <p:nvPr>
            <p:ph type="subTitle" idx="1"/>
          </p:nvPr>
        </p:nvSpPr>
        <p:spPr>
          <a:xfrm>
            <a:off x="1082566" y="2427890"/>
            <a:ext cx="10026868" cy="2511971"/>
          </a:xfrm>
        </p:spPr>
        <p:txBody>
          <a:bodyPr>
            <a:normAutofit/>
          </a:bodyPr>
          <a:lstStyle/>
          <a:p>
            <a:pPr marL="0" indent="0">
              <a:buNone/>
            </a:pPr>
            <a:r>
              <a:rPr lang="en-ZA" sz="5400" dirty="0"/>
              <a:t>Introduction to Business Rescue</a:t>
            </a:r>
          </a:p>
          <a:p>
            <a:pPr marL="0" indent="0">
              <a:buNone/>
            </a:pPr>
            <a:endParaRPr lang="en-ZA" sz="2400" b="1" dirty="0"/>
          </a:p>
          <a:p>
            <a:pPr marL="0" indent="0">
              <a:buNone/>
            </a:pPr>
            <a:r>
              <a:rPr lang="en-ZA" dirty="0"/>
              <a:t>Presented by: Dr Eric Levenstein (SARIPA Chairman and </a:t>
            </a:r>
          </a:p>
          <a:p>
            <a:pPr marL="0" indent="0">
              <a:buNone/>
            </a:pPr>
            <a:r>
              <a:rPr lang="en-ZA" dirty="0"/>
              <a:t>Werksmans Attorneys)</a:t>
            </a:r>
          </a:p>
          <a:p>
            <a:endParaRPr lang="en-US" dirty="0"/>
          </a:p>
        </p:txBody>
      </p:sp>
      <p:sp>
        <p:nvSpPr>
          <p:cNvPr id="2" name="Slide Number Placeholder 1">
            <a:extLst>
              <a:ext uri="{FF2B5EF4-FFF2-40B4-BE49-F238E27FC236}">
                <a16:creationId xmlns:a16="http://schemas.microsoft.com/office/drawing/2014/main" id="{FC6409AB-5895-DA60-9E27-D8C0345451D4}"/>
              </a:ext>
            </a:extLst>
          </p:cNvPr>
          <p:cNvSpPr>
            <a:spLocks noGrp="1"/>
          </p:cNvSpPr>
          <p:nvPr>
            <p:ph type="sldNum" sz="quarter" idx="12"/>
          </p:nvPr>
        </p:nvSpPr>
        <p:spPr/>
        <p:txBody>
          <a:bodyPr/>
          <a:lstStyle/>
          <a:p>
            <a:fld id="{7DD74DEA-8547-FA46-8D4B-08CE59C0E1D7}" type="slidenum">
              <a:rPr lang="en-US" smtClean="0"/>
              <a:t>1</a:t>
            </a:fld>
            <a:endParaRPr lang="en-US"/>
          </a:p>
        </p:txBody>
      </p:sp>
    </p:spTree>
    <p:extLst>
      <p:ext uri="{BB962C8B-B14F-4D97-AF65-F5344CB8AC3E}">
        <p14:creationId xmlns:p14="http://schemas.microsoft.com/office/powerpoint/2010/main" val="2636446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1A01A-F7A3-469F-A940-A6B8B994C1F9}"/>
              </a:ext>
            </a:extLst>
          </p:cNvPr>
          <p:cNvSpPr>
            <a:spLocks noGrp="1"/>
          </p:cNvSpPr>
          <p:nvPr>
            <p:ph type="title"/>
          </p:nvPr>
        </p:nvSpPr>
        <p:spPr/>
        <p:txBody>
          <a:bodyPr>
            <a:normAutofit/>
          </a:bodyPr>
          <a:lstStyle/>
          <a:p>
            <a:r>
              <a:rPr lang="en-US" sz="2400" b="1" dirty="0"/>
              <a:t>1.5 General introduction continued…..</a:t>
            </a:r>
          </a:p>
        </p:txBody>
      </p:sp>
      <p:sp>
        <p:nvSpPr>
          <p:cNvPr id="3" name="Content Placeholder 2">
            <a:extLst>
              <a:ext uri="{FF2B5EF4-FFF2-40B4-BE49-F238E27FC236}">
                <a16:creationId xmlns:a16="http://schemas.microsoft.com/office/drawing/2014/main" id="{C6F75957-9EC4-410E-8DF3-D3917B58F672}"/>
              </a:ext>
            </a:extLst>
          </p:cNvPr>
          <p:cNvSpPr>
            <a:spLocks noGrp="1"/>
          </p:cNvSpPr>
          <p:nvPr>
            <p:ph idx="1"/>
          </p:nvPr>
        </p:nvSpPr>
        <p:spPr/>
        <p:txBody>
          <a:bodyPr>
            <a:normAutofit/>
          </a:bodyPr>
          <a:lstStyle/>
          <a:p>
            <a:pPr marL="354013" indent="-354013">
              <a:buSzPct val="120000"/>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Business rescue attempts to secure and balance the opposing interests of creditors, shareholders and employees </a:t>
            </a:r>
          </a:p>
          <a:p>
            <a:pPr marL="354013" indent="-354013">
              <a:buSzPct val="120000"/>
            </a:pPr>
            <a:r>
              <a:rPr lang="en-US" sz="1800" dirty="0">
                <a:effectLst/>
                <a:latin typeface="Arial" panose="020B0604020202020204" pitchFamily="34" charset="0"/>
                <a:ea typeface="Times New Roman" panose="02020603050405020304" pitchFamily="18" charset="0"/>
              </a:rPr>
              <a:t>Traditionally, South African insolvency law could be regarded as a "pro-creditor" regime</a:t>
            </a:r>
          </a:p>
          <a:p>
            <a:pPr marL="354013" indent="-354013">
              <a:buSzPct val="120000"/>
            </a:pPr>
            <a:r>
              <a:rPr lang="en-US" sz="1800" dirty="0">
                <a:ea typeface="Times New Roman" panose="02020603050405020304" pitchFamily="18" charset="0"/>
              </a:rPr>
              <a:t>In contrast, the business rescue process is </a:t>
            </a:r>
            <a:r>
              <a:rPr lang="en-US" sz="1800" dirty="0" err="1">
                <a:ea typeface="Times New Roman" panose="02020603050405020304" pitchFamily="18" charset="0"/>
              </a:rPr>
              <a:t>characterised</a:t>
            </a:r>
            <a:r>
              <a:rPr lang="en-US" sz="1800" dirty="0">
                <a:ea typeface="Times New Roman" panose="02020603050405020304" pitchFamily="18" charset="0"/>
              </a:rPr>
              <a:t> by an emphasis on the balancing of the rights and interests of all relevant stakeholders</a:t>
            </a:r>
          </a:p>
          <a:p>
            <a:pPr marL="354013" indent="-354013">
              <a:buSzPct val="120000"/>
            </a:pPr>
            <a:r>
              <a:rPr lang="en-GB" sz="1800" dirty="0">
                <a:effectLst/>
                <a:latin typeface="Arial" panose="020B0604020202020204" pitchFamily="34" charset="0"/>
                <a:ea typeface="Times New Roman" panose="02020603050405020304" pitchFamily="18" charset="0"/>
              </a:rPr>
              <a:t>A shift from creditors’ interests to a broader range of interests</a:t>
            </a:r>
          </a:p>
          <a:p>
            <a:pPr marL="354013" indent="-354013">
              <a:buSzPct val="120000"/>
            </a:pPr>
            <a:r>
              <a:rPr lang="en-US" sz="1800" dirty="0"/>
              <a:t>The rationale is to preserve the business, coupled with the experience and skill of its employees, which may in the end prove to be a better option for creditors in securing the full recovery of the debt – Focus is on "saving companies not destroying them" </a:t>
            </a:r>
          </a:p>
          <a:p>
            <a:pPr marL="354013" indent="-354013">
              <a:buSzPct val="120000"/>
            </a:pPr>
            <a:r>
              <a:rPr lang="en-GB" sz="1800" dirty="0">
                <a:ea typeface="Times New Roman" panose="02020603050405020304" pitchFamily="18" charset="0"/>
              </a:rPr>
              <a:t>B</a:t>
            </a:r>
            <a:r>
              <a:rPr lang="en-GB" sz="1800" dirty="0">
                <a:effectLst/>
                <a:latin typeface="Arial" panose="020B0604020202020204" pitchFamily="34" charset="0"/>
                <a:ea typeface="Times New Roman" panose="02020603050405020304" pitchFamily="18" charset="0"/>
              </a:rPr>
              <a:t>usiness rescue and its application and interpretation are a continuously evolving concept, as reflected in the numerous judgements handed down by South African courts on the subject</a:t>
            </a:r>
            <a:endParaRPr lang="en-US" sz="1800" dirty="0"/>
          </a:p>
          <a:p>
            <a:endParaRPr lang="en-US" dirty="0"/>
          </a:p>
        </p:txBody>
      </p:sp>
      <p:sp>
        <p:nvSpPr>
          <p:cNvPr id="4" name="Slide Number Placeholder 3">
            <a:extLst>
              <a:ext uri="{FF2B5EF4-FFF2-40B4-BE49-F238E27FC236}">
                <a16:creationId xmlns:a16="http://schemas.microsoft.com/office/drawing/2014/main" id="{9A3998B9-DCD7-F81E-87A2-A430EB10E007}"/>
              </a:ext>
            </a:extLst>
          </p:cNvPr>
          <p:cNvSpPr>
            <a:spLocks noGrp="1"/>
          </p:cNvSpPr>
          <p:nvPr>
            <p:ph type="sldNum" sz="quarter" idx="12"/>
          </p:nvPr>
        </p:nvSpPr>
        <p:spPr/>
        <p:txBody>
          <a:bodyPr/>
          <a:lstStyle/>
          <a:p>
            <a:fld id="{7DD74DEA-8547-FA46-8D4B-08CE59C0E1D7}" type="slidenum">
              <a:rPr lang="en-US" smtClean="0"/>
              <a:t>10</a:t>
            </a:fld>
            <a:endParaRPr lang="en-US"/>
          </a:p>
        </p:txBody>
      </p:sp>
    </p:spTree>
    <p:extLst>
      <p:ext uri="{BB962C8B-B14F-4D97-AF65-F5344CB8AC3E}">
        <p14:creationId xmlns:p14="http://schemas.microsoft.com/office/powerpoint/2010/main" val="3427766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1A0A2-C9B2-4FB8-9631-D324763B6C02}"/>
              </a:ext>
            </a:extLst>
          </p:cNvPr>
          <p:cNvSpPr>
            <a:spLocks noGrp="1"/>
          </p:cNvSpPr>
          <p:nvPr>
            <p:ph type="title"/>
          </p:nvPr>
        </p:nvSpPr>
        <p:spPr/>
        <p:txBody>
          <a:bodyPr/>
          <a:lstStyle/>
          <a:p>
            <a:r>
              <a:rPr kumimoji="0" lang="en-US" sz="2400" b="1" i="0" u="none" strike="noStrike" kern="1200" cap="none" spc="0" normalizeH="0" baseline="0" noProof="0" dirty="0">
                <a:ln>
                  <a:noFill/>
                </a:ln>
                <a:solidFill>
                  <a:srgbClr val="11273D"/>
                </a:solidFill>
                <a:effectLst/>
                <a:uLnTx/>
                <a:uFillTx/>
                <a:latin typeface="Arial" panose="020B0604020202020204" pitchFamily="34" charset="0"/>
                <a:ea typeface="+mj-ea"/>
                <a:cs typeface="Arial" panose="020B0604020202020204" pitchFamily="34" charset="0"/>
              </a:rPr>
              <a:t>1.5 General introduction continued…..</a:t>
            </a:r>
            <a:endParaRPr lang="en-US" dirty="0"/>
          </a:p>
        </p:txBody>
      </p:sp>
      <p:sp>
        <p:nvSpPr>
          <p:cNvPr id="3" name="Content Placeholder 2">
            <a:extLst>
              <a:ext uri="{FF2B5EF4-FFF2-40B4-BE49-F238E27FC236}">
                <a16:creationId xmlns:a16="http://schemas.microsoft.com/office/drawing/2014/main" id="{F484A6A0-7DE7-4E76-B701-8820D4854DB9}"/>
              </a:ext>
            </a:extLst>
          </p:cNvPr>
          <p:cNvSpPr>
            <a:spLocks noGrp="1"/>
          </p:cNvSpPr>
          <p:nvPr>
            <p:ph idx="1"/>
          </p:nvPr>
        </p:nvSpPr>
        <p:spPr>
          <a:xfrm>
            <a:off x="838200" y="1825625"/>
            <a:ext cx="5596783" cy="4351338"/>
          </a:xfrm>
        </p:spPr>
        <p:txBody>
          <a:bodyPr>
            <a:normAutofit/>
          </a:bodyPr>
          <a:lstStyle/>
          <a:p>
            <a:r>
              <a:rPr lang="en-US" sz="2400" dirty="0"/>
              <a:t>The 4 principles of business rescue:</a:t>
            </a:r>
          </a:p>
          <a:p>
            <a:pPr lvl="1"/>
            <a:r>
              <a:rPr lang="en-US" dirty="0" err="1"/>
              <a:t>Maximising</a:t>
            </a:r>
            <a:r>
              <a:rPr lang="en-US" dirty="0"/>
              <a:t> returns for creditors; </a:t>
            </a:r>
          </a:p>
          <a:p>
            <a:pPr lvl="1"/>
            <a:r>
              <a:rPr lang="en-US" dirty="0"/>
              <a:t>Avoiding the piece meal sale of assets at "fire-sale" values in a liquidation;</a:t>
            </a:r>
          </a:p>
          <a:p>
            <a:pPr lvl="1"/>
            <a:r>
              <a:rPr lang="en-US" dirty="0"/>
              <a:t>Retaining and preserving the goodwill of the business of the company; and</a:t>
            </a:r>
          </a:p>
          <a:p>
            <a:pPr lvl="1"/>
            <a:r>
              <a:rPr lang="en-US" dirty="0"/>
              <a:t>Keeping businesses afloat in order to preserve employment.</a:t>
            </a:r>
          </a:p>
          <a:p>
            <a:pPr lvl="1"/>
            <a:endParaRPr lang="en-US" sz="1400" dirty="0"/>
          </a:p>
          <a:p>
            <a:pPr lvl="1"/>
            <a:endParaRPr lang="en-US" sz="1400" dirty="0"/>
          </a:p>
        </p:txBody>
      </p:sp>
      <p:pic>
        <p:nvPicPr>
          <p:cNvPr id="4" name="Picture 3">
            <a:extLst>
              <a:ext uri="{FF2B5EF4-FFF2-40B4-BE49-F238E27FC236}">
                <a16:creationId xmlns:a16="http://schemas.microsoft.com/office/drawing/2014/main" id="{A617877A-0871-4DCB-A8F9-F193FB9753FE}"/>
              </a:ext>
            </a:extLst>
          </p:cNvPr>
          <p:cNvPicPr>
            <a:picLocks noChangeAspect="1"/>
          </p:cNvPicPr>
          <p:nvPr/>
        </p:nvPicPr>
        <p:blipFill>
          <a:blip r:embed="rId2"/>
          <a:stretch>
            <a:fillRect/>
          </a:stretch>
        </p:blipFill>
        <p:spPr>
          <a:xfrm>
            <a:off x="6699903" y="1714499"/>
            <a:ext cx="4460904" cy="3797537"/>
          </a:xfrm>
          <a:prstGeom prst="rect">
            <a:avLst/>
          </a:prstGeom>
        </p:spPr>
      </p:pic>
      <p:sp>
        <p:nvSpPr>
          <p:cNvPr id="5" name="Slide Number Placeholder 4">
            <a:extLst>
              <a:ext uri="{FF2B5EF4-FFF2-40B4-BE49-F238E27FC236}">
                <a16:creationId xmlns:a16="http://schemas.microsoft.com/office/drawing/2014/main" id="{1962510C-D252-FC94-F687-AFCBEEDA405C}"/>
              </a:ext>
            </a:extLst>
          </p:cNvPr>
          <p:cNvSpPr>
            <a:spLocks noGrp="1"/>
          </p:cNvSpPr>
          <p:nvPr>
            <p:ph type="sldNum" sz="quarter" idx="12"/>
          </p:nvPr>
        </p:nvSpPr>
        <p:spPr/>
        <p:txBody>
          <a:bodyPr/>
          <a:lstStyle/>
          <a:p>
            <a:fld id="{7DD74DEA-8547-FA46-8D4B-08CE59C0E1D7}" type="slidenum">
              <a:rPr lang="en-US" smtClean="0"/>
              <a:t>11</a:t>
            </a:fld>
            <a:endParaRPr lang="en-US"/>
          </a:p>
        </p:txBody>
      </p:sp>
    </p:spTree>
    <p:extLst>
      <p:ext uri="{BB962C8B-B14F-4D97-AF65-F5344CB8AC3E}">
        <p14:creationId xmlns:p14="http://schemas.microsoft.com/office/powerpoint/2010/main" val="1362288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DECDD-A665-315C-627E-9EDFAF4E105B}"/>
              </a:ext>
            </a:extLst>
          </p:cNvPr>
          <p:cNvSpPr>
            <a:spLocks noGrp="1"/>
          </p:cNvSpPr>
          <p:nvPr>
            <p:ph type="title"/>
          </p:nvPr>
        </p:nvSpPr>
        <p:spPr/>
        <p:txBody>
          <a:bodyPr/>
          <a:lstStyle/>
          <a:p>
            <a:r>
              <a:rPr lang="en-US" dirty="0"/>
              <a:t>SOUTH AFRICA: PRE-2011</a:t>
            </a:r>
          </a:p>
        </p:txBody>
      </p:sp>
      <p:sp>
        <p:nvSpPr>
          <p:cNvPr id="4" name="Rectangle 3">
            <a:extLst>
              <a:ext uri="{FF2B5EF4-FFF2-40B4-BE49-F238E27FC236}">
                <a16:creationId xmlns:a16="http://schemas.microsoft.com/office/drawing/2014/main" id="{5DE2BB3B-585A-C1D1-E803-57D5A09AB29B}"/>
              </a:ext>
            </a:extLst>
          </p:cNvPr>
          <p:cNvSpPr/>
          <p:nvPr/>
        </p:nvSpPr>
        <p:spPr bwMode="auto">
          <a:xfrm>
            <a:off x="2487106" y="1825625"/>
            <a:ext cx="2592288" cy="936104"/>
          </a:xfrm>
          <a:prstGeom prst="rect">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tx1"/>
                </a:solidFill>
                <a:effectLst/>
                <a:latin typeface="Arial" charset="0"/>
                <a:cs typeface="Arial" charset="0"/>
              </a:rPr>
              <a:t>Insolvent Companies</a:t>
            </a:r>
          </a:p>
        </p:txBody>
      </p:sp>
      <p:sp>
        <p:nvSpPr>
          <p:cNvPr id="5" name="Rectangle 4">
            <a:extLst>
              <a:ext uri="{FF2B5EF4-FFF2-40B4-BE49-F238E27FC236}">
                <a16:creationId xmlns:a16="http://schemas.microsoft.com/office/drawing/2014/main" id="{3EFA4A1F-22B7-1FAE-9ADC-504FB6539311}"/>
              </a:ext>
            </a:extLst>
          </p:cNvPr>
          <p:cNvSpPr/>
          <p:nvPr/>
        </p:nvSpPr>
        <p:spPr bwMode="auto">
          <a:xfrm>
            <a:off x="6375538" y="1393577"/>
            <a:ext cx="2592288" cy="936104"/>
          </a:xfrm>
          <a:prstGeom prst="rect">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charset="0"/>
                <a:cs typeface="Arial" charset="0"/>
              </a:rPr>
              <a:t>Cannot pay their debts as and when they fall due (commercial insolvency)</a:t>
            </a:r>
          </a:p>
        </p:txBody>
      </p:sp>
      <p:sp>
        <p:nvSpPr>
          <p:cNvPr id="6" name="Rectangle 5">
            <a:extLst>
              <a:ext uri="{FF2B5EF4-FFF2-40B4-BE49-F238E27FC236}">
                <a16:creationId xmlns:a16="http://schemas.microsoft.com/office/drawing/2014/main" id="{CE6B1C92-D208-390C-1024-2A707738D2EC}"/>
              </a:ext>
            </a:extLst>
          </p:cNvPr>
          <p:cNvSpPr/>
          <p:nvPr/>
        </p:nvSpPr>
        <p:spPr bwMode="auto">
          <a:xfrm>
            <a:off x="6375538" y="2545705"/>
            <a:ext cx="2592288" cy="936104"/>
          </a:xfrm>
          <a:prstGeom prst="rect">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charset="0"/>
                <a:cs typeface="Arial" charset="0"/>
              </a:rPr>
              <a:t>Insolvent</a:t>
            </a:r>
            <a:r>
              <a:rPr kumimoji="0" lang="en-GB" sz="1600" b="0" i="0" u="none" strike="noStrike" cap="none" normalizeH="0" dirty="0">
                <a:ln>
                  <a:noFill/>
                </a:ln>
                <a:solidFill>
                  <a:schemeClr val="tx1"/>
                </a:solidFill>
                <a:effectLst/>
                <a:latin typeface="Arial" charset="0"/>
                <a:cs typeface="Arial" charset="0"/>
              </a:rPr>
              <a:t> balance sheet – liabilities exceed assets (factual insolvency)</a:t>
            </a:r>
            <a:endParaRPr kumimoji="0" lang="en-GB" sz="1600" b="0" i="0" u="none" strike="noStrike" cap="none" normalizeH="0" baseline="0" dirty="0">
              <a:ln>
                <a:noFill/>
              </a:ln>
              <a:solidFill>
                <a:schemeClr val="tx1"/>
              </a:solidFill>
              <a:effectLst/>
              <a:latin typeface="Arial" charset="0"/>
              <a:cs typeface="Arial" charset="0"/>
            </a:endParaRPr>
          </a:p>
        </p:txBody>
      </p:sp>
      <p:sp>
        <p:nvSpPr>
          <p:cNvPr id="7" name="Rectangle 6">
            <a:extLst>
              <a:ext uri="{FF2B5EF4-FFF2-40B4-BE49-F238E27FC236}">
                <a16:creationId xmlns:a16="http://schemas.microsoft.com/office/drawing/2014/main" id="{965DA7AD-B710-C843-394F-1593CA97EAF2}"/>
              </a:ext>
            </a:extLst>
          </p:cNvPr>
          <p:cNvSpPr/>
          <p:nvPr/>
        </p:nvSpPr>
        <p:spPr bwMode="auto">
          <a:xfrm>
            <a:off x="2487106" y="4561929"/>
            <a:ext cx="2592288" cy="936104"/>
          </a:xfrm>
          <a:prstGeom prst="rect">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tx1"/>
                </a:solidFill>
                <a:effectLst/>
                <a:latin typeface="Arial" charset="0"/>
                <a:cs typeface="Arial" charset="0"/>
              </a:rPr>
              <a:t>Alternatives for directors of insolvent</a:t>
            </a:r>
            <a:r>
              <a:rPr kumimoji="0" lang="en-GB" sz="1800" b="0" i="0" u="none" strike="noStrike" cap="none" normalizeH="0" dirty="0">
                <a:ln>
                  <a:noFill/>
                </a:ln>
                <a:solidFill>
                  <a:schemeClr val="tx1"/>
                </a:solidFill>
                <a:effectLst/>
                <a:latin typeface="Arial" charset="0"/>
                <a:cs typeface="Arial" charset="0"/>
              </a:rPr>
              <a:t> companies</a:t>
            </a:r>
            <a:endParaRPr kumimoji="0" lang="en-GB" sz="1800" b="0" i="0" u="none" strike="noStrike" cap="none" normalizeH="0" baseline="0" dirty="0">
              <a:ln>
                <a:noFill/>
              </a:ln>
              <a:solidFill>
                <a:schemeClr val="tx1"/>
              </a:solidFill>
              <a:effectLst/>
              <a:latin typeface="Arial" charset="0"/>
              <a:cs typeface="Arial" charset="0"/>
            </a:endParaRPr>
          </a:p>
        </p:txBody>
      </p:sp>
      <p:cxnSp>
        <p:nvCxnSpPr>
          <p:cNvPr id="8" name="Straight Arrow Connector 7">
            <a:extLst>
              <a:ext uri="{FF2B5EF4-FFF2-40B4-BE49-F238E27FC236}">
                <a16:creationId xmlns:a16="http://schemas.microsoft.com/office/drawing/2014/main" id="{B33D2EC3-A2CA-497D-F7BB-46AE0DB8507E}"/>
              </a:ext>
            </a:extLst>
          </p:cNvPr>
          <p:cNvCxnSpPr>
            <a:stCxn id="4" idx="3"/>
            <a:endCxn id="5" idx="1"/>
          </p:cNvCxnSpPr>
          <p:nvPr/>
        </p:nvCxnSpPr>
        <p:spPr bwMode="auto">
          <a:xfrm flipV="1">
            <a:off x="5079394" y="1861629"/>
            <a:ext cx="1296144" cy="432048"/>
          </a:xfrm>
          <a:prstGeom prst="straightConnector1">
            <a:avLst/>
          </a:prstGeom>
          <a:solidFill>
            <a:schemeClr val="accent2"/>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a:extLst>
              <a:ext uri="{FF2B5EF4-FFF2-40B4-BE49-F238E27FC236}">
                <a16:creationId xmlns:a16="http://schemas.microsoft.com/office/drawing/2014/main" id="{612E1409-9252-A28B-C721-53ABDF555E51}"/>
              </a:ext>
            </a:extLst>
          </p:cNvPr>
          <p:cNvCxnSpPr>
            <a:stCxn id="4" idx="3"/>
            <a:endCxn id="6" idx="1"/>
          </p:cNvCxnSpPr>
          <p:nvPr/>
        </p:nvCxnSpPr>
        <p:spPr bwMode="auto">
          <a:xfrm>
            <a:off x="5079394" y="2293677"/>
            <a:ext cx="1296144" cy="720080"/>
          </a:xfrm>
          <a:prstGeom prst="straightConnector1">
            <a:avLst/>
          </a:prstGeom>
          <a:solidFill>
            <a:schemeClr val="accent2"/>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9">
            <a:extLst>
              <a:ext uri="{FF2B5EF4-FFF2-40B4-BE49-F238E27FC236}">
                <a16:creationId xmlns:a16="http://schemas.microsoft.com/office/drawing/2014/main" id="{A5075818-9BD6-7A62-4191-DAB3161B85EE}"/>
              </a:ext>
            </a:extLst>
          </p:cNvPr>
          <p:cNvSpPr/>
          <p:nvPr/>
        </p:nvSpPr>
        <p:spPr bwMode="auto">
          <a:xfrm>
            <a:off x="6447546" y="4129881"/>
            <a:ext cx="2592288" cy="648072"/>
          </a:xfrm>
          <a:prstGeom prst="rect">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charset="0"/>
                <a:cs typeface="Arial" charset="0"/>
              </a:rPr>
              <a:t>A)  Informal Restructuring</a:t>
            </a:r>
          </a:p>
        </p:txBody>
      </p:sp>
      <p:sp>
        <p:nvSpPr>
          <p:cNvPr id="11" name="Rectangle 10">
            <a:extLst>
              <a:ext uri="{FF2B5EF4-FFF2-40B4-BE49-F238E27FC236}">
                <a16:creationId xmlns:a16="http://schemas.microsoft.com/office/drawing/2014/main" id="{6FEDAECE-4C80-8F52-3967-9CA4537BDB9E}"/>
              </a:ext>
            </a:extLst>
          </p:cNvPr>
          <p:cNvSpPr/>
          <p:nvPr/>
        </p:nvSpPr>
        <p:spPr bwMode="auto">
          <a:xfrm>
            <a:off x="6447546" y="5065985"/>
            <a:ext cx="2592288" cy="648072"/>
          </a:xfrm>
          <a:prstGeom prst="rect">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charset="0"/>
                <a:cs typeface="Arial" charset="0"/>
              </a:rPr>
              <a:t>B)  Judicial Management</a:t>
            </a:r>
          </a:p>
        </p:txBody>
      </p:sp>
      <p:sp>
        <p:nvSpPr>
          <p:cNvPr id="12" name="Rectangle 11">
            <a:extLst>
              <a:ext uri="{FF2B5EF4-FFF2-40B4-BE49-F238E27FC236}">
                <a16:creationId xmlns:a16="http://schemas.microsoft.com/office/drawing/2014/main" id="{A2C59C93-F82E-F22C-6759-7E839F18DB43}"/>
              </a:ext>
            </a:extLst>
          </p:cNvPr>
          <p:cNvSpPr/>
          <p:nvPr/>
        </p:nvSpPr>
        <p:spPr bwMode="auto">
          <a:xfrm>
            <a:off x="6447546" y="5930081"/>
            <a:ext cx="2592288" cy="648072"/>
          </a:xfrm>
          <a:prstGeom prst="rect">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charset="0"/>
                <a:cs typeface="Arial" charset="0"/>
              </a:rPr>
              <a:t>C)  Liquidation</a:t>
            </a:r>
          </a:p>
        </p:txBody>
      </p:sp>
      <p:cxnSp>
        <p:nvCxnSpPr>
          <p:cNvPr id="13" name="Straight Arrow Connector 12">
            <a:extLst>
              <a:ext uri="{FF2B5EF4-FFF2-40B4-BE49-F238E27FC236}">
                <a16:creationId xmlns:a16="http://schemas.microsoft.com/office/drawing/2014/main" id="{2DA8BD9C-45D8-67B6-D627-CF8EAD4818AC}"/>
              </a:ext>
            </a:extLst>
          </p:cNvPr>
          <p:cNvCxnSpPr>
            <a:stCxn id="7" idx="3"/>
            <a:endCxn id="10" idx="1"/>
          </p:cNvCxnSpPr>
          <p:nvPr/>
        </p:nvCxnSpPr>
        <p:spPr bwMode="auto">
          <a:xfrm flipV="1">
            <a:off x="5079394" y="4453917"/>
            <a:ext cx="1368152" cy="576064"/>
          </a:xfrm>
          <a:prstGeom prst="straightConnector1">
            <a:avLst/>
          </a:prstGeom>
          <a:solidFill>
            <a:schemeClr val="accent2"/>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a:extLst>
              <a:ext uri="{FF2B5EF4-FFF2-40B4-BE49-F238E27FC236}">
                <a16:creationId xmlns:a16="http://schemas.microsoft.com/office/drawing/2014/main" id="{EE15EA54-8827-491C-946C-8E635DB1BE0A}"/>
              </a:ext>
            </a:extLst>
          </p:cNvPr>
          <p:cNvCxnSpPr>
            <a:stCxn id="7" idx="3"/>
            <a:endCxn id="11" idx="1"/>
          </p:cNvCxnSpPr>
          <p:nvPr/>
        </p:nvCxnSpPr>
        <p:spPr bwMode="auto">
          <a:xfrm>
            <a:off x="5079394" y="5029981"/>
            <a:ext cx="1368152" cy="360040"/>
          </a:xfrm>
          <a:prstGeom prst="straightConnector1">
            <a:avLst/>
          </a:prstGeom>
          <a:solidFill>
            <a:schemeClr val="accent2"/>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a:extLst>
              <a:ext uri="{FF2B5EF4-FFF2-40B4-BE49-F238E27FC236}">
                <a16:creationId xmlns:a16="http://schemas.microsoft.com/office/drawing/2014/main" id="{22F2196F-1271-1435-ACFF-014693088388}"/>
              </a:ext>
            </a:extLst>
          </p:cNvPr>
          <p:cNvCxnSpPr>
            <a:stCxn id="7" idx="3"/>
            <a:endCxn id="12" idx="1"/>
          </p:cNvCxnSpPr>
          <p:nvPr/>
        </p:nvCxnSpPr>
        <p:spPr bwMode="auto">
          <a:xfrm>
            <a:off x="5079394" y="5029981"/>
            <a:ext cx="1368152" cy="1224136"/>
          </a:xfrm>
          <a:prstGeom prst="straightConnector1">
            <a:avLst/>
          </a:prstGeom>
          <a:solidFill>
            <a:schemeClr val="accent2"/>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a:extLst>
              <a:ext uri="{FF2B5EF4-FFF2-40B4-BE49-F238E27FC236}">
                <a16:creationId xmlns:a16="http://schemas.microsoft.com/office/drawing/2014/main" id="{E79C100F-F8AB-11DB-A1C4-749115B86907}"/>
              </a:ext>
            </a:extLst>
          </p:cNvPr>
          <p:cNvCxnSpPr/>
          <p:nvPr/>
        </p:nvCxnSpPr>
        <p:spPr bwMode="auto">
          <a:xfrm flipH="1">
            <a:off x="4719354" y="3481809"/>
            <a:ext cx="1675856" cy="1080120"/>
          </a:xfrm>
          <a:prstGeom prst="straightConnector1">
            <a:avLst/>
          </a:prstGeom>
          <a:solidFill>
            <a:schemeClr val="accent2"/>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Slide Number Placeholder 2">
            <a:extLst>
              <a:ext uri="{FF2B5EF4-FFF2-40B4-BE49-F238E27FC236}">
                <a16:creationId xmlns:a16="http://schemas.microsoft.com/office/drawing/2014/main" id="{2F64D2B7-8515-B42C-BEBC-6044F82F0ABD}"/>
              </a:ext>
            </a:extLst>
          </p:cNvPr>
          <p:cNvSpPr>
            <a:spLocks noGrp="1"/>
          </p:cNvSpPr>
          <p:nvPr>
            <p:ph type="sldNum" sz="quarter" idx="12"/>
          </p:nvPr>
        </p:nvSpPr>
        <p:spPr/>
        <p:txBody>
          <a:bodyPr/>
          <a:lstStyle/>
          <a:p>
            <a:fld id="{7DD74DEA-8547-FA46-8D4B-08CE59C0E1D7}" type="slidenum">
              <a:rPr lang="en-US" smtClean="0"/>
              <a:t>12</a:t>
            </a:fld>
            <a:endParaRPr lang="en-US"/>
          </a:p>
        </p:txBody>
      </p:sp>
    </p:spTree>
    <p:extLst>
      <p:ext uri="{BB962C8B-B14F-4D97-AF65-F5344CB8AC3E}">
        <p14:creationId xmlns:p14="http://schemas.microsoft.com/office/powerpoint/2010/main" val="2801496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A0EC4-3842-6324-0F05-A33BE2CFC285}"/>
              </a:ext>
            </a:extLst>
          </p:cNvPr>
          <p:cNvSpPr>
            <a:spLocks noGrp="1"/>
          </p:cNvSpPr>
          <p:nvPr>
            <p:ph type="title"/>
          </p:nvPr>
        </p:nvSpPr>
        <p:spPr/>
        <p:txBody>
          <a:bodyPr/>
          <a:lstStyle/>
          <a:p>
            <a:r>
              <a:rPr lang="en-US" dirty="0"/>
              <a:t>Business rescue overview</a:t>
            </a:r>
          </a:p>
        </p:txBody>
      </p:sp>
      <p:sp>
        <p:nvSpPr>
          <p:cNvPr id="3" name="Content Placeholder 2">
            <a:extLst>
              <a:ext uri="{FF2B5EF4-FFF2-40B4-BE49-F238E27FC236}">
                <a16:creationId xmlns:a16="http://schemas.microsoft.com/office/drawing/2014/main" id="{685CD116-D48C-E0AC-1DEE-3C14C02CB6A7}"/>
              </a:ext>
            </a:extLst>
          </p:cNvPr>
          <p:cNvSpPr>
            <a:spLocks noGrp="1"/>
          </p:cNvSpPr>
          <p:nvPr>
            <p:ph idx="1"/>
          </p:nvPr>
        </p:nvSpPr>
        <p:spPr/>
        <p:txBody>
          <a:bodyPr/>
          <a:lstStyle/>
          <a:p>
            <a:r>
              <a:rPr lang="en-US" dirty="0"/>
              <a:t>Pre-2011, before our new business rescue legislation –</a:t>
            </a:r>
          </a:p>
          <a:p>
            <a:pPr lvl="1"/>
            <a:r>
              <a:rPr lang="en-US" dirty="0"/>
              <a:t>Only liquidation</a:t>
            </a:r>
          </a:p>
          <a:p>
            <a:pPr lvl="1"/>
            <a:r>
              <a:rPr lang="en-US" dirty="0"/>
              <a:t>Minimum dividends for unsecured creditors</a:t>
            </a:r>
          </a:p>
          <a:p>
            <a:pPr lvl="1"/>
            <a:r>
              <a:rPr lang="en-US" dirty="0"/>
              <a:t>Favoured banks (secured creditors)</a:t>
            </a:r>
          </a:p>
          <a:p>
            <a:pPr lvl="1"/>
            <a:r>
              <a:rPr lang="en-US" dirty="0"/>
              <a:t>Massive job losses</a:t>
            </a:r>
          </a:p>
          <a:p>
            <a:pPr lvl="1"/>
            <a:r>
              <a:rPr lang="en-US" dirty="0"/>
              <a:t>Bad for SA economy</a:t>
            </a:r>
          </a:p>
          <a:p>
            <a:pPr lvl="1"/>
            <a:r>
              <a:rPr lang="en-US" dirty="0"/>
              <a:t>Negative outcomes</a:t>
            </a:r>
          </a:p>
          <a:p>
            <a:endParaRPr lang="en-US" dirty="0"/>
          </a:p>
        </p:txBody>
      </p:sp>
      <p:sp>
        <p:nvSpPr>
          <p:cNvPr id="4" name="Slide Number Placeholder 3">
            <a:extLst>
              <a:ext uri="{FF2B5EF4-FFF2-40B4-BE49-F238E27FC236}">
                <a16:creationId xmlns:a16="http://schemas.microsoft.com/office/drawing/2014/main" id="{895E9845-F223-A6AE-5CAC-19F32010B6B5}"/>
              </a:ext>
            </a:extLst>
          </p:cNvPr>
          <p:cNvSpPr>
            <a:spLocks noGrp="1"/>
          </p:cNvSpPr>
          <p:nvPr>
            <p:ph type="sldNum" sz="quarter" idx="12"/>
          </p:nvPr>
        </p:nvSpPr>
        <p:spPr/>
        <p:txBody>
          <a:bodyPr/>
          <a:lstStyle/>
          <a:p>
            <a:fld id="{7DD74DEA-8547-FA46-8D4B-08CE59C0E1D7}" type="slidenum">
              <a:rPr lang="en-US" smtClean="0"/>
              <a:t>13</a:t>
            </a:fld>
            <a:endParaRPr lang="en-US"/>
          </a:p>
        </p:txBody>
      </p:sp>
    </p:spTree>
    <p:extLst>
      <p:ext uri="{BB962C8B-B14F-4D97-AF65-F5344CB8AC3E}">
        <p14:creationId xmlns:p14="http://schemas.microsoft.com/office/powerpoint/2010/main" val="2300038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A0EC4-3842-6324-0F05-A33BE2CFC285}"/>
              </a:ext>
            </a:extLst>
          </p:cNvPr>
          <p:cNvSpPr>
            <a:spLocks noGrp="1"/>
          </p:cNvSpPr>
          <p:nvPr>
            <p:ph type="title"/>
          </p:nvPr>
        </p:nvSpPr>
        <p:spPr/>
        <p:txBody>
          <a:bodyPr>
            <a:normAutofit fontScale="90000"/>
          </a:bodyPr>
          <a:lstStyle/>
          <a:p>
            <a:r>
              <a:rPr lang="en-US" dirty="0"/>
              <a:t>So… clearly there was a need for change… 2011 – new 2008 Companies Act</a:t>
            </a:r>
          </a:p>
        </p:txBody>
      </p:sp>
      <p:sp>
        <p:nvSpPr>
          <p:cNvPr id="3" name="Content Placeholder 2">
            <a:extLst>
              <a:ext uri="{FF2B5EF4-FFF2-40B4-BE49-F238E27FC236}">
                <a16:creationId xmlns:a16="http://schemas.microsoft.com/office/drawing/2014/main" id="{685CD116-D48C-E0AC-1DEE-3C14C02CB6A7}"/>
              </a:ext>
            </a:extLst>
          </p:cNvPr>
          <p:cNvSpPr>
            <a:spLocks noGrp="1"/>
          </p:cNvSpPr>
          <p:nvPr>
            <p:ph idx="1"/>
          </p:nvPr>
        </p:nvSpPr>
        <p:spPr/>
        <p:txBody>
          <a:bodyPr/>
          <a:lstStyle/>
          <a:p>
            <a:r>
              <a:rPr lang="en-GB" sz="1900" dirty="0"/>
              <a:t>South African government had to look to modern rescue regimes available in international / foreign jurisdictions</a:t>
            </a:r>
          </a:p>
          <a:p>
            <a:pPr lvl="1"/>
            <a:r>
              <a:rPr lang="en-GB" sz="1900" dirty="0"/>
              <a:t>Chapter 11 (USA)</a:t>
            </a:r>
          </a:p>
          <a:p>
            <a:pPr lvl="1"/>
            <a:r>
              <a:rPr lang="en-GB" sz="1900" dirty="0"/>
              <a:t>Administration (UK)</a:t>
            </a:r>
          </a:p>
          <a:p>
            <a:pPr lvl="1"/>
            <a:r>
              <a:rPr lang="en-GB" sz="1900" dirty="0"/>
              <a:t>Voluntary Administration (Australia)</a:t>
            </a:r>
          </a:p>
          <a:p>
            <a:pPr lvl="1"/>
            <a:r>
              <a:rPr lang="en-GB" sz="1900" dirty="0"/>
              <a:t>CCAA Procedure (Canada)</a:t>
            </a:r>
          </a:p>
          <a:p>
            <a:r>
              <a:rPr lang="en-GB" sz="1900" dirty="0"/>
              <a:t>Draft new rescue legislation for South Africa (Canadians)</a:t>
            </a:r>
          </a:p>
          <a:p>
            <a:r>
              <a:rPr lang="en-GB" sz="1900" dirty="0"/>
              <a:t>Need to retain and preserve jobs (employment)</a:t>
            </a:r>
          </a:p>
          <a:p>
            <a:r>
              <a:rPr lang="en-GB" sz="1900" dirty="0"/>
              <a:t>Chapter 6 of South African Companies Act, 2008 (introduced in 2011)</a:t>
            </a:r>
          </a:p>
          <a:p>
            <a:endParaRPr lang="en-US" dirty="0"/>
          </a:p>
        </p:txBody>
      </p:sp>
      <p:sp>
        <p:nvSpPr>
          <p:cNvPr id="4" name="Slide Number Placeholder 3">
            <a:extLst>
              <a:ext uri="{FF2B5EF4-FFF2-40B4-BE49-F238E27FC236}">
                <a16:creationId xmlns:a16="http://schemas.microsoft.com/office/drawing/2014/main" id="{BA29CEE3-1843-1BD6-3DAE-DB5B30074EAB}"/>
              </a:ext>
            </a:extLst>
          </p:cNvPr>
          <p:cNvSpPr>
            <a:spLocks noGrp="1"/>
          </p:cNvSpPr>
          <p:nvPr>
            <p:ph type="sldNum" sz="quarter" idx="12"/>
          </p:nvPr>
        </p:nvSpPr>
        <p:spPr/>
        <p:txBody>
          <a:bodyPr/>
          <a:lstStyle/>
          <a:p>
            <a:fld id="{7DD74DEA-8547-FA46-8D4B-08CE59C0E1D7}" type="slidenum">
              <a:rPr lang="en-US" smtClean="0"/>
              <a:t>14</a:t>
            </a:fld>
            <a:endParaRPr lang="en-US"/>
          </a:p>
        </p:txBody>
      </p:sp>
    </p:spTree>
    <p:extLst>
      <p:ext uri="{BB962C8B-B14F-4D97-AF65-F5344CB8AC3E}">
        <p14:creationId xmlns:p14="http://schemas.microsoft.com/office/powerpoint/2010/main" val="3760621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A0EC4-3842-6324-0F05-A33BE2CFC285}"/>
              </a:ext>
            </a:extLst>
          </p:cNvPr>
          <p:cNvSpPr>
            <a:spLocks noGrp="1"/>
          </p:cNvSpPr>
          <p:nvPr>
            <p:ph type="title"/>
          </p:nvPr>
        </p:nvSpPr>
        <p:spPr/>
        <p:txBody>
          <a:bodyPr/>
          <a:lstStyle/>
          <a:p>
            <a:r>
              <a:rPr lang="en-GB" dirty="0">
                <a:solidFill>
                  <a:srgbClr val="69466E"/>
                </a:solidFill>
              </a:rPr>
              <a:t>Chapter 6 of the 2008 Companies Act outcomes</a:t>
            </a:r>
            <a:endParaRPr lang="en-US" dirty="0"/>
          </a:p>
        </p:txBody>
      </p:sp>
      <p:sp>
        <p:nvSpPr>
          <p:cNvPr id="3" name="Content Placeholder 2">
            <a:extLst>
              <a:ext uri="{FF2B5EF4-FFF2-40B4-BE49-F238E27FC236}">
                <a16:creationId xmlns:a16="http://schemas.microsoft.com/office/drawing/2014/main" id="{685CD116-D48C-E0AC-1DEE-3C14C02CB6A7}"/>
              </a:ext>
            </a:extLst>
          </p:cNvPr>
          <p:cNvSpPr>
            <a:spLocks noGrp="1"/>
          </p:cNvSpPr>
          <p:nvPr>
            <p:ph idx="1"/>
          </p:nvPr>
        </p:nvSpPr>
        <p:spPr/>
        <p:txBody>
          <a:bodyPr>
            <a:normAutofit lnSpcReduction="10000"/>
          </a:bodyPr>
          <a:lstStyle/>
          <a:p>
            <a:r>
              <a:rPr lang="en-GB" dirty="0"/>
              <a:t>Provides a fresh start for financially distressed companies through a restructuring of debt (creditors)</a:t>
            </a:r>
          </a:p>
          <a:p>
            <a:r>
              <a:rPr lang="en-GB" dirty="0"/>
              <a:t>Can restructure the company’s business, management, contracts and employees</a:t>
            </a:r>
          </a:p>
          <a:p>
            <a:r>
              <a:rPr lang="en-GB" dirty="0"/>
              <a:t>Opportunity to implement a creative reorganisation of the company’s business affairs</a:t>
            </a:r>
          </a:p>
          <a:p>
            <a:r>
              <a:rPr lang="en-GB" dirty="0"/>
              <a:t>Preservation of jobs</a:t>
            </a:r>
          </a:p>
          <a:p>
            <a:r>
              <a:rPr lang="en-GB" dirty="0"/>
              <a:t>Better returns for creditors</a:t>
            </a:r>
          </a:p>
          <a:p>
            <a:r>
              <a:rPr lang="en-GB" dirty="0"/>
              <a:t>Company can continue to trade on a solvent basis into the future</a:t>
            </a:r>
          </a:p>
          <a:p>
            <a:endParaRPr lang="en-US" dirty="0"/>
          </a:p>
        </p:txBody>
      </p:sp>
      <p:sp>
        <p:nvSpPr>
          <p:cNvPr id="4" name="Slide Number Placeholder 3">
            <a:extLst>
              <a:ext uri="{FF2B5EF4-FFF2-40B4-BE49-F238E27FC236}">
                <a16:creationId xmlns:a16="http://schemas.microsoft.com/office/drawing/2014/main" id="{6570AA74-7FED-3651-F4C4-60F11A1D64A1}"/>
              </a:ext>
            </a:extLst>
          </p:cNvPr>
          <p:cNvSpPr>
            <a:spLocks noGrp="1"/>
          </p:cNvSpPr>
          <p:nvPr>
            <p:ph type="sldNum" sz="quarter" idx="12"/>
          </p:nvPr>
        </p:nvSpPr>
        <p:spPr/>
        <p:txBody>
          <a:bodyPr/>
          <a:lstStyle/>
          <a:p>
            <a:fld id="{7DD74DEA-8547-FA46-8D4B-08CE59C0E1D7}" type="slidenum">
              <a:rPr lang="en-US" smtClean="0"/>
              <a:t>15</a:t>
            </a:fld>
            <a:endParaRPr lang="en-US"/>
          </a:p>
        </p:txBody>
      </p:sp>
    </p:spTree>
    <p:extLst>
      <p:ext uri="{BB962C8B-B14F-4D97-AF65-F5344CB8AC3E}">
        <p14:creationId xmlns:p14="http://schemas.microsoft.com/office/powerpoint/2010/main" val="504351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A0EC4-3842-6324-0F05-A33BE2CFC285}"/>
              </a:ext>
            </a:extLst>
          </p:cNvPr>
          <p:cNvSpPr>
            <a:spLocks noGrp="1"/>
          </p:cNvSpPr>
          <p:nvPr>
            <p:ph type="title"/>
          </p:nvPr>
        </p:nvSpPr>
        <p:spPr>
          <a:xfrm>
            <a:off x="838200" y="365125"/>
            <a:ext cx="10515600" cy="1677431"/>
          </a:xfrm>
        </p:spPr>
        <p:txBody>
          <a:bodyPr>
            <a:normAutofit fontScale="90000"/>
          </a:bodyPr>
          <a:lstStyle/>
          <a:p>
            <a:r>
              <a:rPr lang="en-US" dirty="0">
                <a:solidFill>
                  <a:srgbClr val="69466E"/>
                </a:solidFill>
              </a:rPr>
              <a:t>Business rescue – A new mechanism for restructuring companies in financial distress</a:t>
            </a:r>
            <a:endParaRPr lang="en-US" dirty="0"/>
          </a:p>
        </p:txBody>
      </p:sp>
      <p:sp>
        <p:nvSpPr>
          <p:cNvPr id="3" name="Content Placeholder 2">
            <a:extLst>
              <a:ext uri="{FF2B5EF4-FFF2-40B4-BE49-F238E27FC236}">
                <a16:creationId xmlns:a16="http://schemas.microsoft.com/office/drawing/2014/main" id="{685CD116-D48C-E0AC-1DEE-3C14C02CB6A7}"/>
              </a:ext>
            </a:extLst>
          </p:cNvPr>
          <p:cNvSpPr>
            <a:spLocks noGrp="1"/>
          </p:cNvSpPr>
          <p:nvPr>
            <p:ph idx="1"/>
          </p:nvPr>
        </p:nvSpPr>
        <p:spPr>
          <a:xfrm>
            <a:off x="838200" y="2042556"/>
            <a:ext cx="10515600" cy="4351338"/>
          </a:xfrm>
        </p:spPr>
        <p:txBody>
          <a:bodyPr>
            <a:normAutofit fontScale="92500" lnSpcReduction="20000"/>
          </a:bodyPr>
          <a:lstStyle/>
          <a:p>
            <a:pPr lvl="0" algn="l"/>
            <a:r>
              <a:rPr lang="en-ZA" dirty="0"/>
              <a:t>South Africa now has an established and new mechanism for restructuring companies – business rescue is a real alternative for companies in financial distress!</a:t>
            </a:r>
          </a:p>
          <a:p>
            <a:pPr lvl="0" algn="l"/>
            <a:r>
              <a:rPr lang="en-ZA" dirty="0"/>
              <a:t>Mirrors the mechanism for restructuring found in the USA (Chapter 11) and the UK (Administration)</a:t>
            </a:r>
          </a:p>
          <a:p>
            <a:pPr lvl="0" algn="l"/>
            <a:r>
              <a:rPr lang="en-ZA" dirty="0"/>
              <a:t>Brings South Africa into line with international corporate rescue regimes</a:t>
            </a:r>
          </a:p>
          <a:p>
            <a:pPr lvl="0" algn="l"/>
            <a:r>
              <a:rPr lang="en-ZA" dirty="0"/>
              <a:t>A new playing field for venture capitalists, hedge funds, private equity firms and distressed funds</a:t>
            </a:r>
          </a:p>
          <a:p>
            <a:pPr lvl="0" algn="l"/>
            <a:r>
              <a:rPr lang="en-ZA" dirty="0"/>
              <a:t>Opportunity to pick up distressed assets at discounted prices</a:t>
            </a:r>
          </a:p>
          <a:p>
            <a:pPr lvl="0" algn="l"/>
            <a:r>
              <a:rPr lang="en-ZA" dirty="0"/>
              <a:t>Mechanism to save jobs and ensure continuity for suppliers of a company </a:t>
            </a:r>
          </a:p>
          <a:p>
            <a:endParaRPr lang="en-US" dirty="0"/>
          </a:p>
        </p:txBody>
      </p:sp>
      <p:sp>
        <p:nvSpPr>
          <p:cNvPr id="4" name="Slide Number Placeholder 3">
            <a:extLst>
              <a:ext uri="{FF2B5EF4-FFF2-40B4-BE49-F238E27FC236}">
                <a16:creationId xmlns:a16="http://schemas.microsoft.com/office/drawing/2014/main" id="{CE324204-3FCF-2D79-C9E2-E6A238C6B5C0}"/>
              </a:ext>
            </a:extLst>
          </p:cNvPr>
          <p:cNvSpPr>
            <a:spLocks noGrp="1"/>
          </p:cNvSpPr>
          <p:nvPr>
            <p:ph type="sldNum" sz="quarter" idx="12"/>
          </p:nvPr>
        </p:nvSpPr>
        <p:spPr/>
        <p:txBody>
          <a:bodyPr/>
          <a:lstStyle/>
          <a:p>
            <a:fld id="{7DD74DEA-8547-FA46-8D4B-08CE59C0E1D7}" type="slidenum">
              <a:rPr lang="en-US" smtClean="0"/>
              <a:t>16</a:t>
            </a:fld>
            <a:endParaRPr lang="en-US"/>
          </a:p>
        </p:txBody>
      </p:sp>
    </p:spTree>
    <p:extLst>
      <p:ext uri="{BB962C8B-B14F-4D97-AF65-F5344CB8AC3E}">
        <p14:creationId xmlns:p14="http://schemas.microsoft.com/office/powerpoint/2010/main" val="3757554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DE2F4-D9F4-494D-80CD-B8C90D79A156}"/>
              </a:ext>
            </a:extLst>
          </p:cNvPr>
          <p:cNvSpPr>
            <a:spLocks noGrp="1"/>
          </p:cNvSpPr>
          <p:nvPr>
            <p:ph type="title"/>
          </p:nvPr>
        </p:nvSpPr>
        <p:spPr/>
        <p:txBody>
          <a:bodyPr/>
          <a:lstStyle/>
          <a:p>
            <a:r>
              <a:rPr kumimoji="0" lang="en-US" sz="2400" b="1" i="0" u="none" strike="noStrike" kern="1200" cap="none" spc="0" normalizeH="0" baseline="0" noProof="0" dirty="0">
                <a:ln>
                  <a:noFill/>
                </a:ln>
                <a:solidFill>
                  <a:srgbClr val="11273D"/>
                </a:solidFill>
                <a:effectLst/>
                <a:uLnTx/>
                <a:uFillTx/>
                <a:latin typeface="Arial" panose="020B0604020202020204" pitchFamily="34" charset="0"/>
                <a:ea typeface="+mj-ea"/>
                <a:cs typeface="Arial" panose="020B0604020202020204" pitchFamily="34" charset="0"/>
              </a:rPr>
              <a:t>1.5 General introduction continued…..</a:t>
            </a:r>
            <a:endParaRPr lang="en-US" dirty="0"/>
          </a:p>
        </p:txBody>
      </p:sp>
      <p:sp>
        <p:nvSpPr>
          <p:cNvPr id="3" name="Content Placeholder 2">
            <a:extLst>
              <a:ext uri="{FF2B5EF4-FFF2-40B4-BE49-F238E27FC236}">
                <a16:creationId xmlns:a16="http://schemas.microsoft.com/office/drawing/2014/main" id="{F4252145-D003-433E-9447-D370C37154C8}"/>
              </a:ext>
            </a:extLst>
          </p:cNvPr>
          <p:cNvSpPr>
            <a:spLocks noGrp="1"/>
          </p:cNvSpPr>
          <p:nvPr>
            <p:ph idx="1"/>
          </p:nvPr>
        </p:nvSpPr>
        <p:spPr>
          <a:xfrm>
            <a:off x="838200" y="1825625"/>
            <a:ext cx="6058256" cy="4351338"/>
          </a:xfrm>
        </p:spPr>
        <p:txBody>
          <a:bodyPr>
            <a:normAutofit/>
          </a:bodyPr>
          <a:lstStyle/>
          <a:p>
            <a:pPr marL="0" indent="0">
              <a:buNone/>
            </a:pPr>
            <a:r>
              <a:rPr lang="en-US" sz="2400" dirty="0"/>
              <a:t>A BIRD'S EYE VIEW OF THE </a:t>
            </a:r>
          </a:p>
          <a:p>
            <a:pPr marL="0" indent="0">
              <a:buNone/>
            </a:pPr>
            <a:r>
              <a:rPr lang="en-US" sz="2400" dirty="0"/>
              <a:t>BUSINESS RESCUE PROCESS</a:t>
            </a:r>
          </a:p>
          <a:p>
            <a:endParaRPr lang="en-US" sz="2400" dirty="0"/>
          </a:p>
          <a:p>
            <a:pPr marL="0" indent="0">
              <a:buNone/>
            </a:pPr>
            <a:r>
              <a:rPr lang="en-US" sz="2000" dirty="0"/>
              <a:t>a) Important definitions in business rescue</a:t>
            </a:r>
          </a:p>
          <a:p>
            <a:pPr marL="0" indent="0">
              <a:buNone/>
            </a:pPr>
            <a:r>
              <a:rPr lang="en-US" sz="2000" dirty="0"/>
              <a:t>b) The debtor focused approach of Chapter 6 of the Companies Act 2008 (as opposed to the creditor-focused approach seen in traditional insolvency law)</a:t>
            </a:r>
          </a:p>
          <a:p>
            <a:pPr marL="0" indent="0">
              <a:buNone/>
            </a:pPr>
            <a:r>
              <a:rPr lang="en-US" sz="2000" dirty="0"/>
              <a:t>c) The two objectives of business rescue</a:t>
            </a:r>
          </a:p>
          <a:p>
            <a:pPr marL="0" indent="0">
              <a:buNone/>
            </a:pPr>
            <a:r>
              <a:rPr lang="en-US" sz="2000" dirty="0"/>
              <a:t>d) Role of directors</a:t>
            </a:r>
          </a:p>
        </p:txBody>
      </p:sp>
      <p:pic>
        <p:nvPicPr>
          <p:cNvPr id="5" name="Picture 2" descr="Seagulls: The Most Intelligent and Resourceful Seabird (and pest bird)">
            <a:extLst>
              <a:ext uri="{FF2B5EF4-FFF2-40B4-BE49-F238E27FC236}">
                <a16:creationId xmlns:a16="http://schemas.microsoft.com/office/drawing/2014/main" id="{1016BB6C-4C2E-4FB5-87C2-F0B5824938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0100" y="1473959"/>
            <a:ext cx="4484137" cy="417481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CD193461-B2D6-1532-FBF7-2A41526777F8}"/>
              </a:ext>
            </a:extLst>
          </p:cNvPr>
          <p:cNvSpPr>
            <a:spLocks noGrp="1"/>
          </p:cNvSpPr>
          <p:nvPr>
            <p:ph type="sldNum" sz="quarter" idx="12"/>
          </p:nvPr>
        </p:nvSpPr>
        <p:spPr/>
        <p:txBody>
          <a:bodyPr/>
          <a:lstStyle/>
          <a:p>
            <a:fld id="{7DD74DEA-8547-FA46-8D4B-08CE59C0E1D7}" type="slidenum">
              <a:rPr lang="en-US" smtClean="0"/>
              <a:t>17</a:t>
            </a:fld>
            <a:endParaRPr lang="en-US"/>
          </a:p>
        </p:txBody>
      </p:sp>
    </p:spTree>
    <p:extLst>
      <p:ext uri="{BB962C8B-B14F-4D97-AF65-F5344CB8AC3E}">
        <p14:creationId xmlns:p14="http://schemas.microsoft.com/office/powerpoint/2010/main" val="2676207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3AE55-FC52-4276-B3BE-176E69FD3071}"/>
              </a:ext>
            </a:extLst>
          </p:cNvPr>
          <p:cNvSpPr>
            <a:spLocks noGrp="1"/>
          </p:cNvSpPr>
          <p:nvPr>
            <p:ph type="title"/>
          </p:nvPr>
        </p:nvSpPr>
        <p:spPr/>
        <p:txBody>
          <a:bodyPr>
            <a:normAutofit/>
          </a:bodyPr>
          <a:lstStyle/>
          <a:p>
            <a:r>
              <a:rPr lang="en-US" sz="2400" b="1" dirty="0"/>
              <a:t>1.6.1 Important definitions in section 128(1) of the Companies Act </a:t>
            </a:r>
          </a:p>
        </p:txBody>
      </p:sp>
      <p:sp>
        <p:nvSpPr>
          <p:cNvPr id="3" name="Content Placeholder 2">
            <a:extLst>
              <a:ext uri="{FF2B5EF4-FFF2-40B4-BE49-F238E27FC236}">
                <a16:creationId xmlns:a16="http://schemas.microsoft.com/office/drawing/2014/main" id="{349916EB-CC92-40B8-A629-97D2EE134EC4}"/>
              </a:ext>
            </a:extLst>
          </p:cNvPr>
          <p:cNvSpPr>
            <a:spLocks noGrp="1"/>
          </p:cNvSpPr>
          <p:nvPr>
            <p:ph idx="1"/>
          </p:nvPr>
        </p:nvSpPr>
        <p:spPr/>
        <p:txBody>
          <a:bodyPr>
            <a:normAutofit/>
          </a:bodyPr>
          <a:lstStyle/>
          <a:p>
            <a:pPr marL="0" indent="0">
              <a:buNone/>
            </a:pPr>
            <a:r>
              <a:rPr lang="en-US" sz="2400" b="1" dirty="0"/>
              <a:t>"Affected person"</a:t>
            </a:r>
          </a:p>
          <a:p>
            <a:pPr algn="l"/>
            <a:r>
              <a:rPr lang="en-US" sz="1800" b="0" i="0" u="none" strike="noStrike" baseline="0" dirty="0">
                <a:latin typeface="Arial" panose="020B0604020202020204" pitchFamily="34" charset="0"/>
              </a:rPr>
              <a:t>Section 128(1 )(a) of the Companies Act 2008 defines "affected person" as follows:</a:t>
            </a:r>
          </a:p>
          <a:p>
            <a:pPr algn="l"/>
            <a:r>
              <a:rPr lang="en-US" sz="1800" b="0" i="0" u="none" strike="noStrike" baseline="0" dirty="0">
                <a:latin typeface="Arial" panose="020B0604020202020204" pitchFamily="34" charset="0"/>
              </a:rPr>
              <a:t>'"Affected person', in relation to a company, means -</a:t>
            </a:r>
          </a:p>
          <a:p>
            <a:pPr algn="l"/>
            <a:r>
              <a:rPr lang="en-US" sz="1800" b="0" i="0" u="none" strike="noStrike" baseline="0" dirty="0">
                <a:latin typeface="Arial" panose="020B0604020202020204" pitchFamily="34" charset="0"/>
              </a:rPr>
              <a:t>(a) a shareholder or creditor of the company;</a:t>
            </a:r>
          </a:p>
          <a:p>
            <a:pPr algn="l"/>
            <a:r>
              <a:rPr lang="en-US" sz="1800" b="0" i="0" u="none" strike="noStrike" baseline="0" dirty="0">
                <a:latin typeface="Arial" panose="020B0604020202020204" pitchFamily="34" charset="0"/>
              </a:rPr>
              <a:t>(b) any registered trade union representing employees of the company; and</a:t>
            </a:r>
          </a:p>
          <a:p>
            <a:pPr algn="l"/>
            <a:r>
              <a:rPr lang="en-US" sz="1800" b="0" i="0" u="none" strike="noStrike" baseline="0" dirty="0">
                <a:latin typeface="Arial" panose="020B0604020202020204" pitchFamily="34" charset="0"/>
              </a:rPr>
              <a:t>(c) if any of the employees of the company are not represented by a registered trade union, each of those employees or their respective representatives;"</a:t>
            </a:r>
            <a:endParaRPr lang="en-US" sz="2400" dirty="0"/>
          </a:p>
        </p:txBody>
      </p:sp>
      <p:sp>
        <p:nvSpPr>
          <p:cNvPr id="4" name="Slide Number Placeholder 3">
            <a:extLst>
              <a:ext uri="{FF2B5EF4-FFF2-40B4-BE49-F238E27FC236}">
                <a16:creationId xmlns:a16="http://schemas.microsoft.com/office/drawing/2014/main" id="{066385E1-E5A9-6217-19F2-4D7E4D642A57}"/>
              </a:ext>
            </a:extLst>
          </p:cNvPr>
          <p:cNvSpPr>
            <a:spLocks noGrp="1"/>
          </p:cNvSpPr>
          <p:nvPr>
            <p:ph type="sldNum" sz="quarter" idx="12"/>
          </p:nvPr>
        </p:nvSpPr>
        <p:spPr/>
        <p:txBody>
          <a:bodyPr/>
          <a:lstStyle/>
          <a:p>
            <a:fld id="{7DD74DEA-8547-FA46-8D4B-08CE59C0E1D7}" type="slidenum">
              <a:rPr lang="en-US" smtClean="0"/>
              <a:t>18</a:t>
            </a:fld>
            <a:endParaRPr lang="en-US"/>
          </a:p>
        </p:txBody>
      </p:sp>
    </p:spTree>
    <p:extLst>
      <p:ext uri="{BB962C8B-B14F-4D97-AF65-F5344CB8AC3E}">
        <p14:creationId xmlns:p14="http://schemas.microsoft.com/office/powerpoint/2010/main" val="2343750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3C769-0DC9-472F-B3F1-F8A7BA33B369}"/>
              </a:ext>
            </a:extLst>
          </p:cNvPr>
          <p:cNvSpPr>
            <a:spLocks noGrp="1"/>
          </p:cNvSpPr>
          <p:nvPr>
            <p:ph type="title"/>
          </p:nvPr>
        </p:nvSpPr>
        <p:spPr/>
        <p:txBody>
          <a:bodyPr/>
          <a:lstStyle/>
          <a:p>
            <a:r>
              <a:rPr kumimoji="0" lang="en-US" sz="2400" b="1" i="0" u="none" strike="noStrike" kern="1200" cap="none" spc="0" normalizeH="0" baseline="0" noProof="0" dirty="0">
                <a:ln>
                  <a:noFill/>
                </a:ln>
                <a:solidFill>
                  <a:srgbClr val="11273D"/>
                </a:solidFill>
                <a:effectLst/>
                <a:uLnTx/>
                <a:uFillTx/>
                <a:latin typeface="Arial" panose="020B0604020202020204" pitchFamily="34" charset="0"/>
                <a:ea typeface="+mj-ea"/>
                <a:cs typeface="Arial" panose="020B0604020202020204" pitchFamily="34" charset="0"/>
              </a:rPr>
              <a:t>1.6.2 Important definitions in section 128(1) of the Companies Act continued…..</a:t>
            </a:r>
            <a:endParaRPr lang="en-US" dirty="0"/>
          </a:p>
        </p:txBody>
      </p:sp>
      <p:sp>
        <p:nvSpPr>
          <p:cNvPr id="3" name="Content Placeholder 2">
            <a:extLst>
              <a:ext uri="{FF2B5EF4-FFF2-40B4-BE49-F238E27FC236}">
                <a16:creationId xmlns:a16="http://schemas.microsoft.com/office/drawing/2014/main" id="{A5E878CE-CDB8-4DF0-BB7A-5092E27310D3}"/>
              </a:ext>
            </a:extLst>
          </p:cNvPr>
          <p:cNvSpPr>
            <a:spLocks noGrp="1"/>
          </p:cNvSpPr>
          <p:nvPr>
            <p:ph idx="1"/>
          </p:nvPr>
        </p:nvSpPr>
        <p:spPr/>
        <p:txBody>
          <a:bodyPr>
            <a:normAutofit lnSpcReduction="10000"/>
          </a:bodyPr>
          <a:lstStyle/>
          <a:p>
            <a:pPr marL="0" indent="0">
              <a:buSzPct val="120000"/>
              <a:buNone/>
            </a:pPr>
            <a:r>
              <a:rPr lang="en-US" sz="2400" b="1" dirty="0"/>
              <a:t>"Business rescue"  </a:t>
            </a:r>
          </a:p>
          <a:p>
            <a:pPr marL="354013" indent="-354013">
              <a:buSzPct val="120000"/>
            </a:pPr>
            <a:r>
              <a:rPr lang="en-US" sz="2000" dirty="0"/>
              <a:t>proceedings to facilitate the rehabilitation of a company that is financially distressed by providing for –</a:t>
            </a:r>
          </a:p>
          <a:p>
            <a:pPr marL="532788" lvl="1" indent="-354013">
              <a:buSzPct val="120000"/>
            </a:pPr>
            <a:r>
              <a:rPr lang="en-US" sz="2000" dirty="0"/>
              <a:t>temporary supervision of the company, and of the management of its affairs, business and property;</a:t>
            </a:r>
          </a:p>
          <a:p>
            <a:pPr marL="532788" lvl="1" indent="-354013">
              <a:buSzPct val="120000"/>
            </a:pPr>
            <a:r>
              <a:rPr lang="en-US" sz="2000" dirty="0"/>
              <a:t>temporary moratorium on the rights of claimants against the company or in respect of property in its possession; and</a:t>
            </a:r>
          </a:p>
          <a:p>
            <a:pPr marL="532788" lvl="1" indent="-354013">
              <a:buSzPct val="120000"/>
            </a:pPr>
            <a:r>
              <a:rPr lang="en-US" sz="2000" dirty="0"/>
              <a:t>development and implementation, if approved, of a plan to rescue the company by restructuring its affairs, business, property, debt and other liabilities, and equity in a manner that – </a:t>
            </a:r>
          </a:p>
          <a:p>
            <a:pPr marL="714013" lvl="2" indent="-354013">
              <a:buSzPct val="120000"/>
            </a:pPr>
            <a:r>
              <a:rPr lang="en-US" dirty="0"/>
              <a:t>maximizes the likelihood of the company continuing in existence on a solvent basis; or</a:t>
            </a:r>
          </a:p>
          <a:p>
            <a:pPr marL="714013" lvl="2" indent="-354013">
              <a:buSzPct val="120000"/>
            </a:pPr>
            <a:r>
              <a:rPr lang="en-US" dirty="0"/>
              <a:t>results in a better return for the company’s creditors or shareholders than would result from the immediate liquidation of the company.</a:t>
            </a:r>
          </a:p>
          <a:p>
            <a:endParaRPr lang="en-US" dirty="0"/>
          </a:p>
        </p:txBody>
      </p:sp>
      <p:sp>
        <p:nvSpPr>
          <p:cNvPr id="4" name="Slide Number Placeholder 3">
            <a:extLst>
              <a:ext uri="{FF2B5EF4-FFF2-40B4-BE49-F238E27FC236}">
                <a16:creationId xmlns:a16="http://schemas.microsoft.com/office/drawing/2014/main" id="{F885D719-92FA-577C-352B-83DB22B29A7F}"/>
              </a:ext>
            </a:extLst>
          </p:cNvPr>
          <p:cNvSpPr>
            <a:spLocks noGrp="1"/>
          </p:cNvSpPr>
          <p:nvPr>
            <p:ph type="sldNum" sz="quarter" idx="12"/>
          </p:nvPr>
        </p:nvSpPr>
        <p:spPr/>
        <p:txBody>
          <a:bodyPr/>
          <a:lstStyle/>
          <a:p>
            <a:fld id="{7DD74DEA-8547-FA46-8D4B-08CE59C0E1D7}" type="slidenum">
              <a:rPr lang="en-US" smtClean="0"/>
              <a:t>19</a:t>
            </a:fld>
            <a:endParaRPr lang="en-US"/>
          </a:p>
        </p:txBody>
      </p:sp>
    </p:spTree>
    <p:extLst>
      <p:ext uri="{BB962C8B-B14F-4D97-AF65-F5344CB8AC3E}">
        <p14:creationId xmlns:p14="http://schemas.microsoft.com/office/powerpoint/2010/main" val="558847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012CE-DC42-640F-13D7-1633FE010143}"/>
              </a:ext>
            </a:extLst>
          </p:cNvPr>
          <p:cNvSpPr>
            <a:spLocks noGrp="1"/>
          </p:cNvSpPr>
          <p:nvPr>
            <p:ph type="title"/>
          </p:nvPr>
        </p:nvSpPr>
        <p:spPr/>
        <p:txBody>
          <a:bodyPr>
            <a:normAutofit/>
          </a:bodyPr>
          <a:lstStyle/>
          <a:p>
            <a:r>
              <a:rPr lang="en-ZA" sz="2400" b="1" dirty="0"/>
              <a:t>Presenter from the Werksmans'</a:t>
            </a:r>
            <a:br>
              <a:rPr lang="en-ZA" sz="2400" b="1" dirty="0"/>
            </a:br>
            <a:r>
              <a:rPr lang="en-ZA" sz="2400" b="1" dirty="0"/>
              <a:t>Insolvency &amp; Business Rescue Practice Area</a:t>
            </a:r>
            <a:br>
              <a:rPr lang="en-ZA" sz="2400" b="1" dirty="0"/>
            </a:br>
            <a:endParaRPr lang="en-US" sz="2400" b="1" dirty="0"/>
          </a:p>
        </p:txBody>
      </p:sp>
      <p:pic>
        <p:nvPicPr>
          <p:cNvPr id="4" name="Content Placeholder 3">
            <a:extLst>
              <a:ext uri="{FF2B5EF4-FFF2-40B4-BE49-F238E27FC236}">
                <a16:creationId xmlns:a16="http://schemas.microsoft.com/office/drawing/2014/main" id="{D4F91DF7-3964-4760-BA11-80AA5061C98B}"/>
              </a:ext>
            </a:extLst>
          </p:cNvPr>
          <p:cNvPicPr>
            <a:picLocks noGrp="1" noChangeAspect="1"/>
          </p:cNvPicPr>
          <p:nvPr>
            <p:ph idx="1"/>
          </p:nvPr>
        </p:nvPicPr>
        <p:blipFill>
          <a:blip r:embed="rId2"/>
          <a:stretch>
            <a:fillRect/>
          </a:stretch>
        </p:blipFill>
        <p:spPr>
          <a:xfrm>
            <a:off x="838200" y="2128384"/>
            <a:ext cx="1968062" cy="1938696"/>
          </a:xfrm>
          <a:prstGeom prst="rect">
            <a:avLst/>
          </a:prstGeom>
        </p:spPr>
      </p:pic>
      <p:sp>
        <p:nvSpPr>
          <p:cNvPr id="6" name="Rectangle 5">
            <a:extLst>
              <a:ext uri="{FF2B5EF4-FFF2-40B4-BE49-F238E27FC236}">
                <a16:creationId xmlns:a16="http://schemas.microsoft.com/office/drawing/2014/main" id="{A3F5F0E2-9F59-48E9-8EEA-4E61D7E592FE}"/>
              </a:ext>
            </a:extLst>
          </p:cNvPr>
          <p:cNvSpPr/>
          <p:nvPr/>
        </p:nvSpPr>
        <p:spPr>
          <a:xfrm>
            <a:off x="3289738" y="2128384"/>
            <a:ext cx="4477407" cy="1418337"/>
          </a:xfrm>
          <a:prstGeom prst="rect">
            <a:avLst/>
          </a:prstGeom>
        </p:spPr>
        <p:txBody>
          <a:bodyPr wrap="square">
            <a:spAutoFit/>
          </a:bodyPr>
          <a:lstStyle/>
          <a:p>
            <a:pPr marL="12700" lvl="0" algn="l" fontAlgn="auto">
              <a:spcBef>
                <a:spcPts val="570"/>
              </a:spcBef>
              <a:spcAft>
                <a:spcPts val="0"/>
              </a:spcAft>
              <a:defRPr/>
            </a:pPr>
            <a:r>
              <a:rPr lang="en-US" b="1" spc="-5" dirty="0">
                <a:solidFill>
                  <a:srgbClr val="1CE4BD"/>
                </a:solidFill>
                <a:latin typeface="Arial" panose="020B0604020202020204" pitchFamily="34" charset="0"/>
                <a:cs typeface="Arial" panose="020B0604020202020204" pitchFamily="34" charset="0"/>
              </a:rPr>
              <a:t>Director </a:t>
            </a:r>
            <a:r>
              <a:rPr lang="en-US" b="1" dirty="0">
                <a:solidFill>
                  <a:srgbClr val="1CE4BD"/>
                </a:solidFill>
                <a:latin typeface="Arial" panose="020B0604020202020204" pitchFamily="34" charset="0"/>
                <a:cs typeface="Arial" panose="020B0604020202020204" pitchFamily="34" charset="0"/>
              </a:rPr>
              <a:t>and </a:t>
            </a:r>
            <a:r>
              <a:rPr lang="en-US" b="1" spc="-5" dirty="0">
                <a:solidFill>
                  <a:srgbClr val="1CE4BD"/>
                </a:solidFill>
                <a:latin typeface="Arial" panose="020B0604020202020204" pitchFamily="34" charset="0"/>
                <a:cs typeface="Arial" panose="020B0604020202020204" pitchFamily="34" charset="0"/>
              </a:rPr>
              <a:t>Practice Area Head</a:t>
            </a:r>
            <a:endParaRPr lang="en-US" dirty="0">
              <a:solidFill>
                <a:prstClr val="black"/>
              </a:solidFill>
              <a:latin typeface="Arial" panose="020B0604020202020204" pitchFamily="34" charset="0"/>
              <a:cs typeface="Arial" panose="020B0604020202020204" pitchFamily="34" charset="0"/>
            </a:endParaRPr>
          </a:p>
          <a:p>
            <a:pPr marL="12700" lvl="0" algn="l" fontAlgn="auto">
              <a:spcBef>
                <a:spcPts val="605"/>
              </a:spcBef>
              <a:spcAft>
                <a:spcPts val="0"/>
              </a:spcAft>
              <a:defRPr/>
            </a:pPr>
            <a:r>
              <a:rPr lang="en-US" b="1" spc="-5" dirty="0">
                <a:solidFill>
                  <a:srgbClr val="231F20"/>
                </a:solidFill>
                <a:latin typeface="Arial" panose="020B0604020202020204" pitchFamily="34" charset="0"/>
                <a:cs typeface="Arial" panose="020B0604020202020204" pitchFamily="34" charset="0"/>
              </a:rPr>
              <a:t>Eric Levenstein</a:t>
            </a:r>
            <a:endParaRPr lang="en-US" dirty="0">
              <a:solidFill>
                <a:prstClr val="black"/>
              </a:solidFill>
              <a:latin typeface="Arial" panose="020B0604020202020204" pitchFamily="34" charset="0"/>
              <a:cs typeface="Arial" panose="020B0604020202020204" pitchFamily="34" charset="0"/>
            </a:endParaRPr>
          </a:p>
          <a:p>
            <a:pPr marL="12700" lvl="0" algn="l" fontAlgn="auto">
              <a:spcBef>
                <a:spcPts val="245"/>
              </a:spcBef>
              <a:spcAft>
                <a:spcPts val="0"/>
              </a:spcAft>
              <a:defRPr/>
            </a:pPr>
            <a:r>
              <a:rPr lang="en-US" sz="1050" b="1" spc="-5" dirty="0">
                <a:solidFill>
                  <a:srgbClr val="231F20"/>
                </a:solidFill>
                <a:latin typeface="Arial" panose="020B0604020202020204" pitchFamily="34" charset="0"/>
                <a:cs typeface="Arial" panose="020B0604020202020204" pitchFamily="34" charset="0"/>
              </a:rPr>
              <a:t>Johannesburg</a:t>
            </a:r>
            <a:endParaRPr lang="en-US" sz="1050" dirty="0">
              <a:solidFill>
                <a:prstClr val="black"/>
              </a:solidFill>
              <a:latin typeface="Arial" panose="020B0604020202020204" pitchFamily="34" charset="0"/>
              <a:cs typeface="Arial" panose="020B0604020202020204" pitchFamily="34" charset="0"/>
            </a:endParaRPr>
          </a:p>
          <a:p>
            <a:pPr lvl="0" algn="l" fontAlgn="auto">
              <a:spcBef>
                <a:spcPts val="45"/>
              </a:spcBef>
              <a:spcAft>
                <a:spcPts val="0"/>
              </a:spcAft>
              <a:defRPr/>
            </a:pPr>
            <a:endParaRPr lang="en-US" sz="1100" dirty="0">
              <a:solidFill>
                <a:prstClr val="black"/>
              </a:solidFill>
              <a:latin typeface="Arial" panose="020B0604020202020204" pitchFamily="34" charset="0"/>
              <a:cs typeface="Arial" panose="020B0604020202020204" pitchFamily="34" charset="0"/>
            </a:endParaRPr>
          </a:p>
          <a:p>
            <a:pPr marL="12700" lvl="0" algn="l" fontAlgn="auto">
              <a:spcBef>
                <a:spcPts val="0"/>
              </a:spcBef>
              <a:spcAft>
                <a:spcPts val="0"/>
              </a:spcAft>
              <a:defRPr/>
            </a:pPr>
            <a:r>
              <a:rPr lang="en-US" sz="1100" b="1" dirty="0">
                <a:solidFill>
                  <a:srgbClr val="231F20"/>
                </a:solidFill>
                <a:latin typeface="Arial" panose="020B0604020202020204" pitchFamily="34" charset="0"/>
                <a:cs typeface="Arial" panose="020B0604020202020204" pitchFamily="34" charset="0"/>
              </a:rPr>
              <a:t>T </a:t>
            </a:r>
            <a:r>
              <a:rPr lang="en-US" sz="1100" spc="-5" dirty="0">
                <a:solidFill>
                  <a:srgbClr val="231F20"/>
                </a:solidFill>
                <a:latin typeface="Arial" panose="020B0604020202020204" pitchFamily="34" charset="0"/>
                <a:cs typeface="Arial" panose="020B0604020202020204" pitchFamily="34" charset="0"/>
              </a:rPr>
              <a:t>+27 </a:t>
            </a:r>
            <a:r>
              <a:rPr lang="en-US" sz="1100" dirty="0">
                <a:solidFill>
                  <a:srgbClr val="231F20"/>
                </a:solidFill>
                <a:latin typeface="Arial" panose="020B0604020202020204" pitchFamily="34" charset="0"/>
                <a:cs typeface="Arial" panose="020B0604020202020204" pitchFamily="34" charset="0"/>
              </a:rPr>
              <a:t>11 </a:t>
            </a:r>
            <a:r>
              <a:rPr lang="en-US" sz="1100" spc="-5" dirty="0">
                <a:solidFill>
                  <a:srgbClr val="231F20"/>
                </a:solidFill>
                <a:latin typeface="Arial" panose="020B0604020202020204" pitchFamily="34" charset="0"/>
                <a:cs typeface="Arial" panose="020B0604020202020204" pitchFamily="34" charset="0"/>
              </a:rPr>
              <a:t>535</a:t>
            </a:r>
            <a:r>
              <a:rPr lang="en-US" sz="1100" spc="-100" dirty="0">
                <a:solidFill>
                  <a:srgbClr val="231F20"/>
                </a:solidFill>
                <a:latin typeface="Arial" panose="020B0604020202020204" pitchFamily="34" charset="0"/>
                <a:cs typeface="Arial" panose="020B0604020202020204" pitchFamily="34" charset="0"/>
              </a:rPr>
              <a:t> </a:t>
            </a:r>
            <a:r>
              <a:rPr lang="en-US" sz="1100" spc="-5" dirty="0">
                <a:solidFill>
                  <a:srgbClr val="231F20"/>
                </a:solidFill>
                <a:latin typeface="Arial" panose="020B0604020202020204" pitchFamily="34" charset="0"/>
                <a:cs typeface="Arial" panose="020B0604020202020204" pitchFamily="34" charset="0"/>
              </a:rPr>
              <a:t>8237</a:t>
            </a:r>
            <a:endParaRPr lang="en-US" sz="1100" dirty="0">
              <a:solidFill>
                <a:prstClr val="black"/>
              </a:solidFill>
              <a:latin typeface="Arial" panose="020B0604020202020204" pitchFamily="34" charset="0"/>
              <a:cs typeface="Arial" panose="020B0604020202020204" pitchFamily="34" charset="0"/>
            </a:endParaRPr>
          </a:p>
          <a:p>
            <a:pPr marL="12700" lvl="0" algn="l" fontAlgn="auto">
              <a:spcBef>
                <a:spcPts val="0"/>
              </a:spcBef>
              <a:spcAft>
                <a:spcPts val="0"/>
              </a:spcAft>
              <a:defRPr/>
            </a:pPr>
            <a:r>
              <a:rPr lang="en-US" sz="1100" b="1" dirty="0">
                <a:solidFill>
                  <a:srgbClr val="231F20"/>
                </a:solidFill>
                <a:latin typeface="Arial" panose="020B0604020202020204" pitchFamily="34" charset="0"/>
                <a:cs typeface="Arial" panose="020B0604020202020204" pitchFamily="34" charset="0"/>
              </a:rPr>
              <a:t>E</a:t>
            </a:r>
            <a:r>
              <a:rPr lang="en-US" sz="1100" b="1" spc="-30" dirty="0">
                <a:solidFill>
                  <a:srgbClr val="231F20"/>
                </a:solidFill>
                <a:latin typeface="Arial" panose="020B0604020202020204" pitchFamily="34" charset="0"/>
                <a:cs typeface="Arial" panose="020B0604020202020204" pitchFamily="34" charset="0"/>
              </a:rPr>
              <a:t> </a:t>
            </a:r>
            <a:r>
              <a:rPr lang="en-US" sz="1100" spc="-5" dirty="0">
                <a:solidFill>
                  <a:srgbClr val="231F20"/>
                </a:solidFill>
                <a:latin typeface="Arial" panose="020B0604020202020204" pitchFamily="34" charset="0"/>
                <a:cs typeface="Arial" panose="020B0604020202020204" pitchFamily="34" charset="0"/>
                <a:hlinkClick r:id="rId3"/>
              </a:rPr>
              <a:t>elevenstein@werksmans.com</a:t>
            </a:r>
            <a:endParaRPr lang="en-US" sz="1100" dirty="0">
              <a:solidFill>
                <a:prstClr val="black"/>
              </a:solidFill>
              <a:latin typeface="Arial" panose="020B0604020202020204" pitchFamily="34" charset="0"/>
              <a:cs typeface="Arial" panose="020B0604020202020204" pitchFamily="34" charset="0"/>
            </a:endParaRPr>
          </a:p>
        </p:txBody>
      </p:sp>
      <p:pic>
        <p:nvPicPr>
          <p:cNvPr id="1026" name="8F951AAA-681E-4BF4-BFC0-1684A452CA75" descr="IMG_3346.jpg">
            <a:extLst>
              <a:ext uri="{FF2B5EF4-FFF2-40B4-BE49-F238E27FC236}">
                <a16:creationId xmlns:a16="http://schemas.microsoft.com/office/drawing/2014/main" id="{BE7CF236-0C11-4736-9694-70A1AC35C0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8769" y="2559955"/>
            <a:ext cx="6040943"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D6EF09AB-3E19-3325-C825-34A15254603C}"/>
              </a:ext>
            </a:extLst>
          </p:cNvPr>
          <p:cNvSpPr>
            <a:spLocks noGrp="1"/>
          </p:cNvSpPr>
          <p:nvPr>
            <p:ph type="sldNum" sz="quarter" idx="12"/>
          </p:nvPr>
        </p:nvSpPr>
        <p:spPr/>
        <p:txBody>
          <a:bodyPr/>
          <a:lstStyle/>
          <a:p>
            <a:fld id="{7DD74DEA-8547-FA46-8D4B-08CE59C0E1D7}" type="slidenum">
              <a:rPr lang="en-US" smtClean="0"/>
              <a:t>2</a:t>
            </a:fld>
            <a:endParaRPr lang="en-US"/>
          </a:p>
        </p:txBody>
      </p:sp>
    </p:spTree>
    <p:extLst>
      <p:ext uri="{BB962C8B-B14F-4D97-AF65-F5344CB8AC3E}">
        <p14:creationId xmlns:p14="http://schemas.microsoft.com/office/powerpoint/2010/main" val="931594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4CA05-C925-442B-8257-255555B546C5}"/>
              </a:ext>
            </a:extLst>
          </p:cNvPr>
          <p:cNvSpPr>
            <a:spLocks noGrp="1"/>
          </p:cNvSpPr>
          <p:nvPr>
            <p:ph type="title"/>
          </p:nvPr>
        </p:nvSpPr>
        <p:spPr/>
        <p:txBody>
          <a:bodyPr/>
          <a:lstStyle/>
          <a:p>
            <a:r>
              <a:rPr kumimoji="0" lang="en-US" sz="2400" b="1" i="0" u="none" strike="noStrike" kern="1200" cap="none" spc="0" normalizeH="0" baseline="0" noProof="0" dirty="0">
                <a:ln>
                  <a:noFill/>
                </a:ln>
                <a:solidFill>
                  <a:srgbClr val="11273D"/>
                </a:solidFill>
                <a:effectLst/>
                <a:uLnTx/>
                <a:uFillTx/>
                <a:latin typeface="Arial" panose="020B0604020202020204" pitchFamily="34" charset="0"/>
                <a:ea typeface="+mj-ea"/>
                <a:cs typeface="Arial" panose="020B0604020202020204" pitchFamily="34" charset="0"/>
              </a:rPr>
              <a:t>1.6.3 Important definitions in section 128(1) of the Companies Act continued…..</a:t>
            </a:r>
            <a:endParaRPr lang="en-US" dirty="0"/>
          </a:p>
        </p:txBody>
      </p:sp>
      <p:sp>
        <p:nvSpPr>
          <p:cNvPr id="3" name="Content Placeholder 2">
            <a:extLst>
              <a:ext uri="{FF2B5EF4-FFF2-40B4-BE49-F238E27FC236}">
                <a16:creationId xmlns:a16="http://schemas.microsoft.com/office/drawing/2014/main" id="{432CE205-1352-42DC-8E37-A0EBFCB55896}"/>
              </a:ext>
            </a:extLst>
          </p:cNvPr>
          <p:cNvSpPr>
            <a:spLocks noGrp="1"/>
          </p:cNvSpPr>
          <p:nvPr>
            <p:ph idx="1"/>
          </p:nvPr>
        </p:nvSpPr>
        <p:spPr/>
        <p:txBody>
          <a:bodyPr>
            <a:normAutofit/>
          </a:bodyPr>
          <a:lstStyle/>
          <a:p>
            <a:pPr marL="0" indent="0">
              <a:buNone/>
            </a:pPr>
            <a:r>
              <a:rPr lang="en-US" sz="2400" b="1" dirty="0"/>
              <a:t>"Business Rescue Practitioner"</a:t>
            </a:r>
          </a:p>
          <a:p>
            <a:pPr algn="l"/>
            <a:r>
              <a:rPr lang="en-US" sz="2400" b="0" i="0" u="none" strike="noStrike" baseline="0" dirty="0">
                <a:latin typeface="Arial" panose="020B0604020202020204" pitchFamily="34" charset="0"/>
              </a:rPr>
              <a:t>"Business rescue practitioner" means a person appointed, or two or more persons appointed jointly, in terms of Chapter 6 of the Companies Act 2008 to oversee a company during business rescue proceedings and "practitioner" has a corresponding meaning.</a:t>
            </a:r>
            <a:endParaRPr lang="en-US" sz="2400" dirty="0"/>
          </a:p>
        </p:txBody>
      </p:sp>
      <p:pic>
        <p:nvPicPr>
          <p:cNvPr id="1026" name="Picture 2" descr="Work stress: definition, types, causes and consequences for health">
            <a:extLst>
              <a:ext uri="{FF2B5EF4-FFF2-40B4-BE49-F238E27FC236}">
                <a16:creationId xmlns:a16="http://schemas.microsoft.com/office/drawing/2014/main" id="{9346AB5A-586B-49B0-8412-9325BA6BD1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8897" y="3852908"/>
            <a:ext cx="5122507" cy="253856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5835E0E1-CAA2-518F-963F-FBE482C6471B}"/>
              </a:ext>
            </a:extLst>
          </p:cNvPr>
          <p:cNvSpPr>
            <a:spLocks noGrp="1"/>
          </p:cNvSpPr>
          <p:nvPr>
            <p:ph type="sldNum" sz="quarter" idx="12"/>
          </p:nvPr>
        </p:nvSpPr>
        <p:spPr/>
        <p:txBody>
          <a:bodyPr/>
          <a:lstStyle/>
          <a:p>
            <a:fld id="{7DD74DEA-8547-FA46-8D4B-08CE59C0E1D7}" type="slidenum">
              <a:rPr lang="en-US" smtClean="0"/>
              <a:t>20</a:t>
            </a:fld>
            <a:endParaRPr lang="en-US"/>
          </a:p>
        </p:txBody>
      </p:sp>
    </p:spTree>
    <p:extLst>
      <p:ext uri="{BB962C8B-B14F-4D97-AF65-F5344CB8AC3E}">
        <p14:creationId xmlns:p14="http://schemas.microsoft.com/office/powerpoint/2010/main" val="3326578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F9752-738A-57AF-1F43-228C889DE214}"/>
              </a:ext>
            </a:extLst>
          </p:cNvPr>
          <p:cNvSpPr>
            <a:spLocks noGrp="1"/>
          </p:cNvSpPr>
          <p:nvPr>
            <p:ph type="title"/>
          </p:nvPr>
        </p:nvSpPr>
        <p:spPr/>
        <p:txBody>
          <a:bodyPr/>
          <a:lstStyle/>
          <a:p>
            <a:r>
              <a:rPr lang="en-US" dirty="0"/>
              <a:t>Business Rescue Practitioner</a:t>
            </a:r>
          </a:p>
        </p:txBody>
      </p:sp>
      <p:sp>
        <p:nvSpPr>
          <p:cNvPr id="3" name="Content Placeholder 2">
            <a:extLst>
              <a:ext uri="{FF2B5EF4-FFF2-40B4-BE49-F238E27FC236}">
                <a16:creationId xmlns:a16="http://schemas.microsoft.com/office/drawing/2014/main" id="{69F5422E-E65A-5F10-DAF8-859FE033837C}"/>
              </a:ext>
            </a:extLst>
          </p:cNvPr>
          <p:cNvSpPr>
            <a:spLocks noGrp="1"/>
          </p:cNvSpPr>
          <p:nvPr>
            <p:ph idx="1"/>
          </p:nvPr>
        </p:nvSpPr>
        <p:spPr/>
        <p:txBody>
          <a:bodyPr/>
          <a:lstStyle/>
          <a:p>
            <a:pPr algn="l"/>
            <a:r>
              <a:rPr lang="en-ZA" sz="1850" b="1" dirty="0"/>
              <a:t>Business Rescue Practitioner</a:t>
            </a:r>
            <a:r>
              <a:rPr lang="en-ZA" sz="1850" dirty="0"/>
              <a:t> - a person appointed, or two or more persons appointed jointly, to oversee a company during business rescue proceedings – </a:t>
            </a:r>
          </a:p>
          <a:p>
            <a:pPr lvl="1" algn="l"/>
            <a:r>
              <a:rPr lang="en-ZA" sz="1850" dirty="0"/>
              <a:t>two or more persons (could also include a junior and an experienced or senior practitioner)</a:t>
            </a:r>
          </a:p>
          <a:p>
            <a:pPr lvl="1" algn="l"/>
            <a:r>
              <a:rPr lang="en-ZA" sz="1850" dirty="0"/>
              <a:t>“person” – contemplates appointment of a company – not practically possible</a:t>
            </a:r>
          </a:p>
          <a:p>
            <a:pPr lvl="1" algn="l"/>
            <a:endParaRPr lang="en-ZA" sz="1850" dirty="0"/>
          </a:p>
          <a:p>
            <a:pPr algn="l"/>
            <a:r>
              <a:rPr lang="en-ZA" sz="1850" b="1" dirty="0"/>
              <a:t>Who is the business rescue practitioner?</a:t>
            </a:r>
          </a:p>
          <a:p>
            <a:pPr lvl="1" algn="l"/>
            <a:r>
              <a:rPr lang="en-ZA" sz="1850" dirty="0"/>
              <a:t>Accountants</a:t>
            </a:r>
          </a:p>
          <a:p>
            <a:pPr lvl="1" algn="l"/>
            <a:r>
              <a:rPr lang="en-ZA" sz="1850" dirty="0"/>
              <a:t>Lawyers</a:t>
            </a:r>
          </a:p>
          <a:p>
            <a:pPr lvl="1" algn="l"/>
            <a:r>
              <a:rPr lang="en-ZA" sz="1850" dirty="0"/>
              <a:t>Business Turnaround Specialists</a:t>
            </a:r>
          </a:p>
          <a:p>
            <a:pPr lvl="1" algn="l"/>
            <a:r>
              <a:rPr lang="en-ZA" sz="1850" dirty="0"/>
              <a:t>Ex-liquidators</a:t>
            </a:r>
          </a:p>
          <a:p>
            <a:endParaRPr lang="en-US" dirty="0"/>
          </a:p>
        </p:txBody>
      </p:sp>
      <p:sp>
        <p:nvSpPr>
          <p:cNvPr id="4" name="Slide Number Placeholder 3">
            <a:extLst>
              <a:ext uri="{FF2B5EF4-FFF2-40B4-BE49-F238E27FC236}">
                <a16:creationId xmlns:a16="http://schemas.microsoft.com/office/drawing/2014/main" id="{CEB0406D-68D0-4BDC-3138-6DC49F38FDD0}"/>
              </a:ext>
            </a:extLst>
          </p:cNvPr>
          <p:cNvSpPr>
            <a:spLocks noGrp="1"/>
          </p:cNvSpPr>
          <p:nvPr>
            <p:ph type="sldNum" sz="quarter" idx="12"/>
          </p:nvPr>
        </p:nvSpPr>
        <p:spPr/>
        <p:txBody>
          <a:bodyPr/>
          <a:lstStyle/>
          <a:p>
            <a:fld id="{7DD74DEA-8547-FA46-8D4B-08CE59C0E1D7}" type="slidenum">
              <a:rPr lang="en-US" smtClean="0"/>
              <a:t>21</a:t>
            </a:fld>
            <a:endParaRPr lang="en-US"/>
          </a:p>
        </p:txBody>
      </p:sp>
    </p:spTree>
    <p:extLst>
      <p:ext uri="{BB962C8B-B14F-4D97-AF65-F5344CB8AC3E}">
        <p14:creationId xmlns:p14="http://schemas.microsoft.com/office/powerpoint/2010/main" val="3653627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F9752-738A-57AF-1F43-228C889DE214}"/>
              </a:ext>
            </a:extLst>
          </p:cNvPr>
          <p:cNvSpPr>
            <a:spLocks noGrp="1"/>
          </p:cNvSpPr>
          <p:nvPr>
            <p:ph type="title"/>
          </p:nvPr>
        </p:nvSpPr>
        <p:spPr/>
        <p:txBody>
          <a:bodyPr/>
          <a:lstStyle/>
          <a:p>
            <a:r>
              <a:rPr lang="en-US" dirty="0"/>
              <a:t>Business Rescue Practitioner</a:t>
            </a:r>
          </a:p>
        </p:txBody>
      </p:sp>
      <p:sp>
        <p:nvSpPr>
          <p:cNvPr id="3" name="Content Placeholder 2">
            <a:extLst>
              <a:ext uri="{FF2B5EF4-FFF2-40B4-BE49-F238E27FC236}">
                <a16:creationId xmlns:a16="http://schemas.microsoft.com/office/drawing/2014/main" id="{69F5422E-E65A-5F10-DAF8-859FE033837C}"/>
              </a:ext>
            </a:extLst>
          </p:cNvPr>
          <p:cNvSpPr>
            <a:spLocks noGrp="1"/>
          </p:cNvSpPr>
          <p:nvPr>
            <p:ph idx="1"/>
          </p:nvPr>
        </p:nvSpPr>
        <p:spPr/>
        <p:txBody>
          <a:bodyPr/>
          <a:lstStyle/>
          <a:p>
            <a:pPr algn="l"/>
            <a:r>
              <a:rPr lang="en-ZA" dirty="0"/>
              <a:t>He becomes the supervisor of the company while it is in rescue (supervises the board of directors)</a:t>
            </a:r>
          </a:p>
          <a:p>
            <a:pPr algn="l"/>
            <a:r>
              <a:rPr lang="en-ZA" dirty="0"/>
              <a:t>Need to have a license to be appointed as a business rescue practitioner</a:t>
            </a:r>
          </a:p>
          <a:p>
            <a:pPr algn="l"/>
            <a:r>
              <a:rPr lang="en-ZA" dirty="0"/>
              <a:t>Licensed by the Companies &amp; Intellectual Properties Commission (CIPC)</a:t>
            </a:r>
          </a:p>
          <a:p>
            <a:pPr algn="l"/>
            <a:r>
              <a:rPr lang="en-ZA" dirty="0"/>
              <a:t>Licenses can be revoked</a:t>
            </a:r>
          </a:p>
          <a:p>
            <a:pPr algn="l"/>
            <a:r>
              <a:rPr lang="en-ZA" dirty="0"/>
              <a:t>Skill set of the business rescue practitioner is critically important – needs to be able to “turn the company around”!</a:t>
            </a:r>
            <a:endParaRPr lang="en-GB" dirty="0"/>
          </a:p>
          <a:p>
            <a:endParaRPr lang="en-US" dirty="0"/>
          </a:p>
        </p:txBody>
      </p:sp>
      <p:sp>
        <p:nvSpPr>
          <p:cNvPr id="4" name="Slide Number Placeholder 3">
            <a:extLst>
              <a:ext uri="{FF2B5EF4-FFF2-40B4-BE49-F238E27FC236}">
                <a16:creationId xmlns:a16="http://schemas.microsoft.com/office/drawing/2014/main" id="{AC698E97-2638-8777-81CC-934538CE412B}"/>
              </a:ext>
            </a:extLst>
          </p:cNvPr>
          <p:cNvSpPr>
            <a:spLocks noGrp="1"/>
          </p:cNvSpPr>
          <p:nvPr>
            <p:ph type="sldNum" sz="quarter" idx="12"/>
          </p:nvPr>
        </p:nvSpPr>
        <p:spPr/>
        <p:txBody>
          <a:bodyPr/>
          <a:lstStyle/>
          <a:p>
            <a:fld id="{7DD74DEA-8547-FA46-8D4B-08CE59C0E1D7}" type="slidenum">
              <a:rPr lang="en-US" smtClean="0"/>
              <a:t>22</a:t>
            </a:fld>
            <a:endParaRPr lang="en-US"/>
          </a:p>
        </p:txBody>
      </p:sp>
    </p:spTree>
    <p:extLst>
      <p:ext uri="{BB962C8B-B14F-4D97-AF65-F5344CB8AC3E}">
        <p14:creationId xmlns:p14="http://schemas.microsoft.com/office/powerpoint/2010/main" val="1140774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14DE1-1F3E-4965-B5E5-12010E301264}"/>
              </a:ext>
            </a:extLst>
          </p:cNvPr>
          <p:cNvSpPr>
            <a:spLocks noGrp="1"/>
          </p:cNvSpPr>
          <p:nvPr>
            <p:ph type="title"/>
          </p:nvPr>
        </p:nvSpPr>
        <p:spPr/>
        <p:txBody>
          <a:bodyPr/>
          <a:lstStyle/>
          <a:p>
            <a:r>
              <a:rPr kumimoji="0" lang="en-US" sz="2400" b="1" i="0" u="none" strike="noStrike" kern="1200" cap="none" spc="0" normalizeH="0" baseline="0" noProof="0" dirty="0">
                <a:ln>
                  <a:noFill/>
                </a:ln>
                <a:solidFill>
                  <a:srgbClr val="11273D"/>
                </a:solidFill>
                <a:effectLst/>
                <a:uLnTx/>
                <a:uFillTx/>
                <a:latin typeface="Arial" panose="020B0604020202020204" pitchFamily="34" charset="0"/>
                <a:ea typeface="+mj-ea"/>
                <a:cs typeface="Arial" panose="020B0604020202020204" pitchFamily="34" charset="0"/>
              </a:rPr>
              <a:t>1.6.4 Important definitions in section 128(1) of the Companies Act continued…..</a:t>
            </a:r>
            <a:endParaRPr lang="en-US" dirty="0"/>
          </a:p>
        </p:txBody>
      </p:sp>
      <p:sp>
        <p:nvSpPr>
          <p:cNvPr id="3" name="Content Placeholder 2">
            <a:extLst>
              <a:ext uri="{FF2B5EF4-FFF2-40B4-BE49-F238E27FC236}">
                <a16:creationId xmlns:a16="http://schemas.microsoft.com/office/drawing/2014/main" id="{B75F3DCF-0637-4FF9-BAF7-A600D8FF5D9C}"/>
              </a:ext>
            </a:extLst>
          </p:cNvPr>
          <p:cNvSpPr>
            <a:spLocks noGrp="1"/>
          </p:cNvSpPr>
          <p:nvPr>
            <p:ph idx="1"/>
          </p:nvPr>
        </p:nvSpPr>
        <p:spPr/>
        <p:txBody>
          <a:bodyPr>
            <a:normAutofit/>
          </a:bodyPr>
          <a:lstStyle/>
          <a:p>
            <a:pPr marL="0" indent="0">
              <a:buNone/>
            </a:pPr>
            <a:r>
              <a:rPr lang="en-US" sz="2400" b="1" dirty="0"/>
              <a:t>"Court"</a:t>
            </a:r>
          </a:p>
          <a:p>
            <a:pPr algn="l"/>
            <a:r>
              <a:rPr lang="en-US" sz="1800" b="0" i="0" u="none" strike="noStrike" baseline="0" dirty="0">
                <a:latin typeface="Arial" panose="020B0604020202020204" pitchFamily="34" charset="0"/>
              </a:rPr>
              <a:t>"Court", depending on the context, means either-</a:t>
            </a:r>
          </a:p>
          <a:p>
            <a:pPr algn="l"/>
            <a:r>
              <a:rPr lang="en-US" sz="1800" b="0" i="0" u="none" strike="noStrike" baseline="0" dirty="0">
                <a:latin typeface="Arial" panose="020B0604020202020204" pitchFamily="34" charset="0"/>
              </a:rPr>
              <a:t>(a) the High Court that has jurisdiction over the matter; or</a:t>
            </a:r>
          </a:p>
          <a:p>
            <a:pPr algn="l"/>
            <a:r>
              <a:rPr lang="en-US" sz="1800" b="0" i="0" u="none" strike="noStrike" baseline="0" dirty="0">
                <a:latin typeface="Arial" panose="020B0604020202020204" pitchFamily="34" charset="0"/>
              </a:rPr>
              <a:t>(b) either-</a:t>
            </a:r>
          </a:p>
          <a:p>
            <a:pPr algn="l"/>
            <a:r>
              <a:rPr lang="en-US" sz="1800" b="0" i="0" u="none" strike="noStrike" baseline="0" dirty="0">
                <a:latin typeface="Arial" panose="020B0604020202020204" pitchFamily="34" charset="0"/>
              </a:rPr>
              <a:t>(i) a designated judge of the High Court that has jurisdiction over the matter, if the Judge President has designated any judges in terms of section 128(3) of the Companies Act 2008; or</a:t>
            </a:r>
          </a:p>
          <a:p>
            <a:pPr algn="l"/>
            <a:r>
              <a:rPr lang="en-US" sz="1800" b="0" i="0" u="none" strike="noStrike" baseline="0" dirty="0">
                <a:latin typeface="Arial" panose="020B0604020202020204" pitchFamily="34" charset="0"/>
              </a:rPr>
              <a:t>(ii) a judge of the High Court that has jurisdiction over the matter, as assigned by the Judge President to hear the particular matter, if the Judge President has not designated any judges in terms of section 128(3) of the Companies Act 2008.</a:t>
            </a:r>
            <a:endParaRPr lang="en-US" sz="2400" dirty="0"/>
          </a:p>
        </p:txBody>
      </p:sp>
      <p:pic>
        <p:nvPicPr>
          <p:cNvPr id="4098" name="Picture 2" descr="51,479 Court Hammer Stock Photos - Free &amp; Royalty-Free Stock Photos from  Dreamstime">
            <a:extLst>
              <a:ext uri="{FF2B5EF4-FFF2-40B4-BE49-F238E27FC236}">
                <a16:creationId xmlns:a16="http://schemas.microsoft.com/office/drawing/2014/main" id="{A7F5AF13-40DF-48B8-BB1F-6839EF4390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8874" y="4971494"/>
            <a:ext cx="4461029" cy="168675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B91F2CA6-C581-75A4-616C-0D1AE4F3A14D}"/>
              </a:ext>
            </a:extLst>
          </p:cNvPr>
          <p:cNvSpPr>
            <a:spLocks noGrp="1"/>
          </p:cNvSpPr>
          <p:nvPr>
            <p:ph type="sldNum" sz="quarter" idx="12"/>
          </p:nvPr>
        </p:nvSpPr>
        <p:spPr/>
        <p:txBody>
          <a:bodyPr/>
          <a:lstStyle/>
          <a:p>
            <a:fld id="{7DD74DEA-8547-FA46-8D4B-08CE59C0E1D7}" type="slidenum">
              <a:rPr lang="en-US" smtClean="0"/>
              <a:t>23</a:t>
            </a:fld>
            <a:endParaRPr lang="en-US"/>
          </a:p>
        </p:txBody>
      </p:sp>
    </p:spTree>
    <p:extLst>
      <p:ext uri="{BB962C8B-B14F-4D97-AF65-F5344CB8AC3E}">
        <p14:creationId xmlns:p14="http://schemas.microsoft.com/office/powerpoint/2010/main" val="2590354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0F1A3-2A73-4651-9930-EBBD5737575E}"/>
              </a:ext>
            </a:extLst>
          </p:cNvPr>
          <p:cNvSpPr>
            <a:spLocks noGrp="1"/>
          </p:cNvSpPr>
          <p:nvPr>
            <p:ph type="title"/>
          </p:nvPr>
        </p:nvSpPr>
        <p:spPr/>
        <p:txBody>
          <a:bodyPr/>
          <a:lstStyle/>
          <a:p>
            <a:r>
              <a:rPr kumimoji="0" lang="en-US" sz="2400" b="1" i="0" u="none" strike="noStrike" kern="1200" cap="none" spc="0" normalizeH="0" baseline="0" noProof="0" dirty="0">
                <a:ln>
                  <a:noFill/>
                </a:ln>
                <a:solidFill>
                  <a:srgbClr val="11273D"/>
                </a:solidFill>
                <a:effectLst/>
                <a:uLnTx/>
                <a:uFillTx/>
                <a:latin typeface="Arial" panose="020B0604020202020204" pitchFamily="34" charset="0"/>
                <a:ea typeface="+mj-ea"/>
                <a:cs typeface="Arial" panose="020B0604020202020204" pitchFamily="34" charset="0"/>
              </a:rPr>
              <a:t>1.6.5 Important definitions in section 128(1) of the Companies Act continued…..</a:t>
            </a:r>
            <a:endParaRPr lang="en-US" dirty="0"/>
          </a:p>
        </p:txBody>
      </p:sp>
      <p:sp>
        <p:nvSpPr>
          <p:cNvPr id="3" name="Content Placeholder 2">
            <a:extLst>
              <a:ext uri="{FF2B5EF4-FFF2-40B4-BE49-F238E27FC236}">
                <a16:creationId xmlns:a16="http://schemas.microsoft.com/office/drawing/2014/main" id="{B24E6ECD-A690-4EE6-8D3B-124AE2E6E353}"/>
              </a:ext>
            </a:extLst>
          </p:cNvPr>
          <p:cNvSpPr>
            <a:spLocks noGrp="1"/>
          </p:cNvSpPr>
          <p:nvPr>
            <p:ph idx="1"/>
          </p:nvPr>
        </p:nvSpPr>
        <p:spPr/>
        <p:txBody>
          <a:bodyPr>
            <a:normAutofit lnSpcReduction="10000"/>
          </a:bodyPr>
          <a:lstStyle/>
          <a:p>
            <a:pPr marL="0" indent="0">
              <a:buSzPct val="120000"/>
              <a:buNone/>
            </a:pPr>
            <a:r>
              <a:rPr lang="en-US" sz="2400" b="1" dirty="0"/>
              <a:t>"Financially distressed" - </a:t>
            </a:r>
          </a:p>
          <a:p>
            <a:pPr marL="354013" indent="-354013">
              <a:buSzPct val="120000"/>
            </a:pPr>
            <a:r>
              <a:rPr lang="en-US" sz="2400" dirty="0"/>
              <a:t>in reference to a particular company at any particular time, means that —</a:t>
            </a:r>
          </a:p>
          <a:p>
            <a:pPr marL="714013" lvl="2" indent="-354013">
              <a:buSzPct val="120000"/>
            </a:pPr>
            <a:r>
              <a:rPr lang="en-US" sz="2400" dirty="0"/>
              <a:t>it appears to be reasonably unlikely that the company will be able to pay all of its debts as they become due and payable within the immediately ensuing six months; or</a:t>
            </a:r>
          </a:p>
          <a:p>
            <a:pPr marL="714013" lvl="2" indent="-354013">
              <a:buSzPct val="120000"/>
            </a:pPr>
            <a:r>
              <a:rPr lang="en-GB" sz="2400" dirty="0">
                <a:effectLst/>
                <a:latin typeface="Arial" panose="020B0604020202020204" pitchFamily="34" charset="0"/>
                <a:ea typeface="Calibri" panose="020F0502020204030204" pitchFamily="34" charset="0"/>
              </a:rPr>
              <a:t>it appears to be reasonably likely that the company will become insolvent within the immediately ensuing six months.</a:t>
            </a:r>
          </a:p>
          <a:p>
            <a:pPr marL="532788" lvl="1" indent="-354013">
              <a:buSzPct val="120000"/>
            </a:pPr>
            <a:r>
              <a:rPr lang="en-GB" dirty="0">
                <a:effectLst/>
                <a:latin typeface="Arial" panose="020B0604020202020204" pitchFamily="34" charset="0"/>
                <a:ea typeface="Calibri" panose="020F0502020204030204" pitchFamily="34" charset="0"/>
              </a:rPr>
              <a:t>The test for financial distress is forward-looking </a:t>
            </a:r>
          </a:p>
          <a:p>
            <a:pPr marL="532788" lvl="1" indent="-354013">
              <a:buSzPct val="120000"/>
            </a:pPr>
            <a:r>
              <a:rPr lang="en-GB" dirty="0">
                <a:effectLst/>
                <a:latin typeface="Arial" panose="020B0604020202020204" pitchFamily="34" charset="0"/>
                <a:ea typeface="Calibri" panose="020F0502020204030204" pitchFamily="34" charset="0"/>
              </a:rPr>
              <a:t>It is intended to allow directors of companies to look into the future to determine whether the company is reasonably likely to run into cash-flow problems in the immediate ensuing six-month period. </a:t>
            </a:r>
          </a:p>
          <a:p>
            <a:pPr marL="532788" lvl="1" indent="-354013">
              <a:buSzPct val="120000"/>
            </a:pPr>
            <a:r>
              <a:rPr lang="en-GB" dirty="0">
                <a:effectLst/>
                <a:latin typeface="Arial" panose="020B0604020202020204" pitchFamily="34" charset="0"/>
                <a:ea typeface="Calibri" panose="020F0502020204030204" pitchFamily="34" charset="0"/>
              </a:rPr>
              <a:t>This six-month period was determined to be a sufficient period of time to allow directors to consider business rescue before it is too late.</a:t>
            </a:r>
            <a:endParaRPr lang="en-US" dirty="0"/>
          </a:p>
          <a:p>
            <a:endParaRPr lang="en-US" dirty="0"/>
          </a:p>
        </p:txBody>
      </p:sp>
      <p:sp>
        <p:nvSpPr>
          <p:cNvPr id="4" name="Slide Number Placeholder 3">
            <a:extLst>
              <a:ext uri="{FF2B5EF4-FFF2-40B4-BE49-F238E27FC236}">
                <a16:creationId xmlns:a16="http://schemas.microsoft.com/office/drawing/2014/main" id="{046E9DEB-1BCD-781A-79D6-1822849192AB}"/>
              </a:ext>
            </a:extLst>
          </p:cNvPr>
          <p:cNvSpPr>
            <a:spLocks noGrp="1"/>
          </p:cNvSpPr>
          <p:nvPr>
            <p:ph type="sldNum" sz="quarter" idx="12"/>
          </p:nvPr>
        </p:nvSpPr>
        <p:spPr/>
        <p:txBody>
          <a:bodyPr/>
          <a:lstStyle/>
          <a:p>
            <a:fld id="{7DD74DEA-8547-FA46-8D4B-08CE59C0E1D7}" type="slidenum">
              <a:rPr lang="en-US" smtClean="0"/>
              <a:t>24</a:t>
            </a:fld>
            <a:endParaRPr lang="en-US"/>
          </a:p>
        </p:txBody>
      </p:sp>
    </p:spTree>
    <p:extLst>
      <p:ext uri="{BB962C8B-B14F-4D97-AF65-F5344CB8AC3E}">
        <p14:creationId xmlns:p14="http://schemas.microsoft.com/office/powerpoint/2010/main" val="2305673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2A705-4687-FDB1-69D7-A5AD681753AB}"/>
              </a:ext>
            </a:extLst>
          </p:cNvPr>
          <p:cNvSpPr>
            <a:spLocks noGrp="1"/>
          </p:cNvSpPr>
          <p:nvPr>
            <p:ph type="title"/>
          </p:nvPr>
        </p:nvSpPr>
        <p:spPr/>
        <p:txBody>
          <a:bodyPr/>
          <a:lstStyle/>
          <a:p>
            <a:r>
              <a:rPr lang="en-US" dirty="0"/>
              <a:t>Test for business rescue</a:t>
            </a:r>
          </a:p>
        </p:txBody>
      </p:sp>
      <p:sp>
        <p:nvSpPr>
          <p:cNvPr id="3" name="Content Placeholder 2">
            <a:extLst>
              <a:ext uri="{FF2B5EF4-FFF2-40B4-BE49-F238E27FC236}">
                <a16:creationId xmlns:a16="http://schemas.microsoft.com/office/drawing/2014/main" id="{65BD064E-0A2A-9740-C687-518A20680CE7}"/>
              </a:ext>
            </a:extLst>
          </p:cNvPr>
          <p:cNvSpPr>
            <a:spLocks noGrp="1"/>
          </p:cNvSpPr>
          <p:nvPr>
            <p:ph idx="1"/>
          </p:nvPr>
        </p:nvSpPr>
        <p:spPr/>
        <p:txBody>
          <a:bodyPr>
            <a:normAutofit/>
          </a:bodyPr>
          <a:lstStyle/>
          <a:p>
            <a:pPr algn="l"/>
            <a:r>
              <a:rPr lang="en-US" sz="2000" dirty="0"/>
              <a:t>Financially distressed – 6 month forward looking test:</a:t>
            </a:r>
          </a:p>
          <a:p>
            <a:pPr lvl="1" algn="l"/>
            <a:r>
              <a:rPr lang="en-US" sz="2000" dirty="0"/>
              <a:t>It appears to be reasonably </a:t>
            </a:r>
            <a:r>
              <a:rPr lang="en-US" sz="2000" u="sng" dirty="0"/>
              <a:t>unlikely</a:t>
            </a:r>
            <a:r>
              <a:rPr lang="en-US" sz="2000" dirty="0"/>
              <a:t> that the company will be </a:t>
            </a:r>
            <a:r>
              <a:rPr lang="en-US" sz="2000" u="sng" dirty="0"/>
              <a:t>able to pay all of its debts as they fall due and payable</a:t>
            </a:r>
            <a:r>
              <a:rPr lang="en-US" sz="2000" dirty="0"/>
              <a:t> within the immediately ensuing </a:t>
            </a:r>
            <a:r>
              <a:rPr lang="en-US" sz="2000" i="1" dirty="0"/>
              <a:t>six months</a:t>
            </a:r>
            <a:r>
              <a:rPr lang="en-US" sz="2000" dirty="0"/>
              <a:t> (commercial insolvency test); or</a:t>
            </a:r>
          </a:p>
          <a:p>
            <a:pPr lvl="1" algn="l"/>
            <a:r>
              <a:rPr lang="en-US" sz="2000" dirty="0"/>
              <a:t>it appears to be reasonably likely that the </a:t>
            </a:r>
            <a:r>
              <a:rPr lang="en-US" sz="2000" u="sng" dirty="0"/>
              <a:t>company will become "insolvent"</a:t>
            </a:r>
            <a:r>
              <a:rPr lang="en-US" sz="2000" dirty="0"/>
              <a:t> within the immediately ensuing </a:t>
            </a:r>
            <a:r>
              <a:rPr lang="en-US" sz="2000" i="1" dirty="0"/>
              <a:t>six months</a:t>
            </a:r>
            <a:r>
              <a:rPr lang="en-US" sz="2000" dirty="0"/>
              <a:t> (factual/balance sheet insolvency).</a:t>
            </a:r>
          </a:p>
          <a:p>
            <a:pPr algn="l"/>
            <a:r>
              <a:rPr lang="en-US" sz="2000" dirty="0"/>
              <a:t>Clear distinction between "insolvent" and "financial distress“</a:t>
            </a:r>
          </a:p>
          <a:p>
            <a:pPr algn="l"/>
            <a:r>
              <a:rPr lang="en-US" sz="2000" dirty="0"/>
              <a:t>If already “insolvent”, company must go into liquidation</a:t>
            </a:r>
          </a:p>
          <a:p>
            <a:pPr algn="l"/>
            <a:r>
              <a:rPr lang="en-US" sz="2000" dirty="0"/>
              <a:t>Business rescue test –</a:t>
            </a:r>
          </a:p>
          <a:p>
            <a:pPr lvl="1" algn="l"/>
            <a:r>
              <a:rPr lang="en-US" sz="2000" dirty="0"/>
              <a:t>forward looking test</a:t>
            </a:r>
          </a:p>
          <a:p>
            <a:pPr lvl="1" algn="l"/>
            <a:r>
              <a:rPr lang="en-US" sz="2000" dirty="0"/>
              <a:t>contemplates impending insolvency (commercial insolvency or factual insolvency)</a:t>
            </a:r>
            <a:endParaRPr lang="en-GB" sz="2000" dirty="0"/>
          </a:p>
          <a:p>
            <a:endParaRPr lang="en-US" sz="2000" dirty="0"/>
          </a:p>
        </p:txBody>
      </p:sp>
      <p:sp>
        <p:nvSpPr>
          <p:cNvPr id="4" name="Slide Number Placeholder 3">
            <a:extLst>
              <a:ext uri="{FF2B5EF4-FFF2-40B4-BE49-F238E27FC236}">
                <a16:creationId xmlns:a16="http://schemas.microsoft.com/office/drawing/2014/main" id="{4D325CFA-17C5-39AB-20CC-F1C71108C438}"/>
              </a:ext>
            </a:extLst>
          </p:cNvPr>
          <p:cNvSpPr>
            <a:spLocks noGrp="1"/>
          </p:cNvSpPr>
          <p:nvPr>
            <p:ph type="sldNum" sz="quarter" idx="12"/>
          </p:nvPr>
        </p:nvSpPr>
        <p:spPr/>
        <p:txBody>
          <a:bodyPr/>
          <a:lstStyle/>
          <a:p>
            <a:fld id="{7DD74DEA-8547-FA46-8D4B-08CE59C0E1D7}" type="slidenum">
              <a:rPr lang="en-US" smtClean="0"/>
              <a:t>25</a:t>
            </a:fld>
            <a:endParaRPr lang="en-US"/>
          </a:p>
        </p:txBody>
      </p:sp>
    </p:spTree>
    <p:extLst>
      <p:ext uri="{BB962C8B-B14F-4D97-AF65-F5344CB8AC3E}">
        <p14:creationId xmlns:p14="http://schemas.microsoft.com/office/powerpoint/2010/main" val="18335760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2A705-4687-FDB1-69D7-A5AD681753AB}"/>
              </a:ext>
            </a:extLst>
          </p:cNvPr>
          <p:cNvSpPr>
            <a:spLocks noGrp="1"/>
          </p:cNvSpPr>
          <p:nvPr>
            <p:ph type="title"/>
          </p:nvPr>
        </p:nvSpPr>
        <p:spPr/>
        <p:txBody>
          <a:bodyPr/>
          <a:lstStyle/>
          <a:p>
            <a:r>
              <a:rPr lang="en-US" dirty="0" err="1"/>
              <a:t>Roleplayers</a:t>
            </a:r>
            <a:r>
              <a:rPr lang="en-US" dirty="0"/>
              <a:t> in business rescue</a:t>
            </a:r>
          </a:p>
        </p:txBody>
      </p:sp>
      <p:grpSp>
        <p:nvGrpSpPr>
          <p:cNvPr id="4" name="Group 3">
            <a:extLst>
              <a:ext uri="{FF2B5EF4-FFF2-40B4-BE49-F238E27FC236}">
                <a16:creationId xmlns:a16="http://schemas.microsoft.com/office/drawing/2014/main" id="{709CD3DD-83AC-86C9-35DB-CFCD9460F496}"/>
              </a:ext>
            </a:extLst>
          </p:cNvPr>
          <p:cNvGrpSpPr/>
          <p:nvPr/>
        </p:nvGrpSpPr>
        <p:grpSpPr>
          <a:xfrm>
            <a:off x="1721767" y="1195697"/>
            <a:ext cx="8748465" cy="5297178"/>
            <a:chOff x="197768" y="780411"/>
            <a:chExt cx="8748465" cy="5297178"/>
          </a:xfrm>
        </p:grpSpPr>
        <p:grpSp>
          <p:nvGrpSpPr>
            <p:cNvPr id="5" name="Group 4">
              <a:extLst>
                <a:ext uri="{FF2B5EF4-FFF2-40B4-BE49-F238E27FC236}">
                  <a16:creationId xmlns:a16="http://schemas.microsoft.com/office/drawing/2014/main" id="{8DB83148-DCA2-6848-0EE2-AB677D810405}"/>
                </a:ext>
              </a:extLst>
            </p:cNvPr>
            <p:cNvGrpSpPr/>
            <p:nvPr/>
          </p:nvGrpSpPr>
          <p:grpSpPr>
            <a:xfrm>
              <a:off x="3406210" y="2789458"/>
              <a:ext cx="1688106" cy="1367431"/>
              <a:chOff x="3603976" y="2008821"/>
              <a:chExt cx="1688106" cy="1367431"/>
            </a:xfrm>
          </p:grpSpPr>
          <p:sp>
            <p:nvSpPr>
              <p:cNvPr id="66" name="Oval 65">
                <a:extLst>
                  <a:ext uri="{FF2B5EF4-FFF2-40B4-BE49-F238E27FC236}">
                    <a16:creationId xmlns:a16="http://schemas.microsoft.com/office/drawing/2014/main" id="{22EB4801-63E8-1D5C-8E9B-575DB453E5F1}"/>
                  </a:ext>
                </a:extLst>
              </p:cNvPr>
              <p:cNvSpPr/>
              <p:nvPr/>
            </p:nvSpPr>
            <p:spPr>
              <a:xfrm>
                <a:off x="3603976" y="2008821"/>
                <a:ext cx="1688106" cy="1367431"/>
              </a:xfrm>
              <a:prstGeom prst="ellipse">
                <a:avLst/>
              </a:prstGeom>
              <a:solidFill>
                <a:srgbClr val="E5FBC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7" name="Oval 4">
                <a:extLst>
                  <a:ext uri="{FF2B5EF4-FFF2-40B4-BE49-F238E27FC236}">
                    <a16:creationId xmlns:a16="http://schemas.microsoft.com/office/drawing/2014/main" id="{73655827-EA60-7792-02F8-B218AF70E5CF}"/>
                  </a:ext>
                </a:extLst>
              </p:cNvPr>
              <p:cNvSpPr/>
              <p:nvPr/>
            </p:nvSpPr>
            <p:spPr>
              <a:xfrm>
                <a:off x="3851193" y="2209077"/>
                <a:ext cx="1193672" cy="9669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marL="342900" marR="0" lvl="0" indent="-342900" algn="ctr" defTabSz="914400" rtl="0" eaLnBrk="1" fontAlgn="base" latinLnBrk="0" hangingPunct="1">
                  <a:lnSpc>
                    <a:spcPct val="100000"/>
                  </a:lnSpc>
                  <a:spcBef>
                    <a:spcPct val="0"/>
                  </a:spcBef>
                  <a:spcAft>
                    <a:spcPct val="60000"/>
                  </a:spcAft>
                  <a:buClr>
                    <a:schemeClr val="bg2"/>
                  </a:buClr>
                  <a:buSzPct val="110000"/>
                  <a:buFont typeface="Webdings" pitchFamily="18" charset="2"/>
                  <a:buNone/>
                  <a:tabLst/>
                </a:pPr>
                <a:r>
                  <a:rPr kumimoji="0" lang="en-ZA" sz="1200" b="1" i="0" u="none" strike="noStrike" kern="1200" cap="none" normalizeH="0" baseline="0" dirty="0">
                    <a:ln>
                      <a:noFill/>
                    </a:ln>
                    <a:solidFill>
                      <a:schemeClr val="tx1"/>
                    </a:solidFill>
                    <a:effectLst/>
                    <a:latin typeface="Verdana" pitchFamily="34" charset="0"/>
                    <a:cs typeface="Arial" charset="0"/>
                  </a:rPr>
                  <a:t>COMPANY</a:t>
                </a:r>
                <a:endParaRPr kumimoji="0" lang="en-GB" sz="1200" b="1" i="0" u="none" strike="noStrike" kern="1200" cap="none" normalizeH="0" baseline="0" dirty="0">
                  <a:ln>
                    <a:noFill/>
                  </a:ln>
                  <a:solidFill>
                    <a:schemeClr val="tx1"/>
                  </a:solidFill>
                  <a:effectLst/>
                  <a:latin typeface="Verdana" pitchFamily="34" charset="0"/>
                  <a:cs typeface="Arial" charset="0"/>
                </a:endParaRPr>
              </a:p>
            </p:txBody>
          </p:sp>
        </p:grpSp>
        <p:grpSp>
          <p:nvGrpSpPr>
            <p:cNvPr id="6" name="Group 5">
              <a:extLst>
                <a:ext uri="{FF2B5EF4-FFF2-40B4-BE49-F238E27FC236}">
                  <a16:creationId xmlns:a16="http://schemas.microsoft.com/office/drawing/2014/main" id="{CACF097E-52E1-8D1F-89D6-12813794ABCB}"/>
                </a:ext>
              </a:extLst>
            </p:cNvPr>
            <p:cNvGrpSpPr/>
            <p:nvPr/>
          </p:nvGrpSpPr>
          <p:grpSpPr>
            <a:xfrm>
              <a:off x="4157529" y="2037477"/>
              <a:ext cx="37699" cy="753984"/>
              <a:chOff x="4355295" y="1256840"/>
              <a:chExt cx="37699" cy="753984"/>
            </a:xfrm>
          </p:grpSpPr>
          <p:sp>
            <p:nvSpPr>
              <p:cNvPr id="64" name="Straight Connector 5">
                <a:extLst>
                  <a:ext uri="{FF2B5EF4-FFF2-40B4-BE49-F238E27FC236}">
                    <a16:creationId xmlns:a16="http://schemas.microsoft.com/office/drawing/2014/main" id="{82029B41-E037-18DB-0670-6F67A7AEFA3A}"/>
                  </a:ext>
                </a:extLst>
              </p:cNvPr>
              <p:cNvSpPr/>
              <p:nvPr/>
            </p:nvSpPr>
            <p:spPr>
              <a:xfrm rot="15960478">
                <a:off x="3997153" y="1624000"/>
                <a:ext cx="753984" cy="19664"/>
              </a:xfrm>
              <a:custGeom>
                <a:avLst/>
                <a:gdLst/>
                <a:ahLst/>
                <a:cxnLst/>
                <a:rect l="0" t="0" r="0" b="0"/>
                <a:pathLst>
                  <a:path>
                    <a:moveTo>
                      <a:pt x="0" y="9832"/>
                    </a:moveTo>
                    <a:lnTo>
                      <a:pt x="753984" y="983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5" name="Straight Connector 6">
                <a:extLst>
                  <a:ext uri="{FF2B5EF4-FFF2-40B4-BE49-F238E27FC236}">
                    <a16:creationId xmlns:a16="http://schemas.microsoft.com/office/drawing/2014/main" id="{8D7B21FD-ECCE-7958-C916-D6DA3B45ACA1}"/>
                  </a:ext>
                </a:extLst>
              </p:cNvPr>
              <p:cNvSpPr/>
              <p:nvPr/>
            </p:nvSpPr>
            <p:spPr>
              <a:xfrm rot="26760478">
                <a:off x="4355295" y="1614983"/>
                <a:ext cx="37699" cy="3769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1200" kern="1200" dirty="0"/>
              </a:p>
            </p:txBody>
          </p:sp>
        </p:grpSp>
        <p:grpSp>
          <p:nvGrpSpPr>
            <p:cNvPr id="7" name="Group 6">
              <a:extLst>
                <a:ext uri="{FF2B5EF4-FFF2-40B4-BE49-F238E27FC236}">
                  <a16:creationId xmlns:a16="http://schemas.microsoft.com/office/drawing/2014/main" id="{F84B3ED9-07DF-DD7E-8467-F898B1F112D6}"/>
                </a:ext>
              </a:extLst>
            </p:cNvPr>
            <p:cNvGrpSpPr/>
            <p:nvPr/>
          </p:nvGrpSpPr>
          <p:grpSpPr>
            <a:xfrm>
              <a:off x="2646043" y="780411"/>
              <a:ext cx="2920409" cy="1258265"/>
              <a:chOff x="2843809" y="-226"/>
              <a:chExt cx="2920409" cy="1258265"/>
            </a:xfrm>
          </p:grpSpPr>
          <p:sp>
            <p:nvSpPr>
              <p:cNvPr id="62" name="Oval 61">
                <a:extLst>
                  <a:ext uri="{FF2B5EF4-FFF2-40B4-BE49-F238E27FC236}">
                    <a16:creationId xmlns:a16="http://schemas.microsoft.com/office/drawing/2014/main" id="{78DF08DF-3C35-500F-C899-06099D89409A}"/>
                  </a:ext>
                </a:extLst>
              </p:cNvPr>
              <p:cNvSpPr/>
              <p:nvPr/>
            </p:nvSpPr>
            <p:spPr>
              <a:xfrm>
                <a:off x="2843809" y="-226"/>
                <a:ext cx="2920409" cy="1258265"/>
              </a:xfrm>
              <a:prstGeom prst="ellipse">
                <a:avLst/>
              </a:prstGeom>
              <a:solidFill>
                <a:srgbClr val="E5FBC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3" name="Oval 8">
                <a:extLst>
                  <a:ext uri="{FF2B5EF4-FFF2-40B4-BE49-F238E27FC236}">
                    <a16:creationId xmlns:a16="http://schemas.microsoft.com/office/drawing/2014/main" id="{02149457-74BD-226B-3880-C1165EF44087}"/>
                  </a:ext>
                </a:extLst>
              </p:cNvPr>
              <p:cNvSpPr/>
              <p:nvPr/>
            </p:nvSpPr>
            <p:spPr>
              <a:xfrm>
                <a:off x="3271493" y="184043"/>
                <a:ext cx="2065041" cy="8897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60000"/>
                  </a:spcAft>
                  <a:buClr>
                    <a:schemeClr val="bg2"/>
                  </a:buClr>
                  <a:buSzPct val="110000"/>
                  <a:buFont typeface="Webdings" pitchFamily="18" charset="2"/>
                  <a:buNone/>
                  <a:tabLst/>
                </a:pPr>
                <a:r>
                  <a:rPr kumimoji="0" lang="en-GB" sz="1200" b="1" i="0" u="none" strike="noStrike" kern="1200" cap="none" normalizeH="0" baseline="0" dirty="0">
                    <a:ln>
                      <a:noFill/>
                    </a:ln>
                    <a:solidFill>
                      <a:schemeClr val="tx1"/>
                    </a:solidFill>
                    <a:effectLst/>
                    <a:latin typeface="Verdana" pitchFamily="34" charset="0"/>
                    <a:cs typeface="Arial" charset="0"/>
                  </a:rPr>
                  <a:t>SHAREHOLDERS</a:t>
                </a:r>
              </a:p>
            </p:txBody>
          </p:sp>
        </p:grpSp>
        <p:grpSp>
          <p:nvGrpSpPr>
            <p:cNvPr id="8" name="Group 7">
              <a:extLst>
                <a:ext uri="{FF2B5EF4-FFF2-40B4-BE49-F238E27FC236}">
                  <a16:creationId xmlns:a16="http://schemas.microsoft.com/office/drawing/2014/main" id="{5A124267-9F63-51E0-93B5-0E439F29E621}"/>
                </a:ext>
              </a:extLst>
            </p:cNvPr>
            <p:cNvGrpSpPr/>
            <p:nvPr/>
          </p:nvGrpSpPr>
          <p:grpSpPr>
            <a:xfrm>
              <a:off x="4746443" y="2446742"/>
              <a:ext cx="2014404" cy="100720"/>
              <a:chOff x="4944209" y="1666105"/>
              <a:chExt cx="2014404" cy="100720"/>
            </a:xfrm>
          </p:grpSpPr>
          <p:sp>
            <p:nvSpPr>
              <p:cNvPr id="60" name="Straight Connector 9">
                <a:extLst>
                  <a:ext uri="{FF2B5EF4-FFF2-40B4-BE49-F238E27FC236}">
                    <a16:creationId xmlns:a16="http://schemas.microsoft.com/office/drawing/2014/main" id="{1E1B5352-35F4-B323-7C5D-3BC7134F32D2}"/>
                  </a:ext>
                </a:extLst>
              </p:cNvPr>
              <p:cNvSpPr/>
              <p:nvPr/>
            </p:nvSpPr>
            <p:spPr>
              <a:xfrm rot="19620380">
                <a:off x="4944209" y="1706632"/>
                <a:ext cx="2014404" cy="19664"/>
              </a:xfrm>
              <a:custGeom>
                <a:avLst/>
                <a:gdLst/>
                <a:ahLst/>
                <a:cxnLst/>
                <a:rect l="0" t="0" r="0" b="0"/>
                <a:pathLst>
                  <a:path>
                    <a:moveTo>
                      <a:pt x="0" y="9832"/>
                    </a:moveTo>
                    <a:lnTo>
                      <a:pt x="2014404" y="983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1" name="Straight Connector 10">
                <a:extLst>
                  <a:ext uri="{FF2B5EF4-FFF2-40B4-BE49-F238E27FC236}">
                    <a16:creationId xmlns:a16="http://schemas.microsoft.com/office/drawing/2014/main" id="{FF07CFB1-61B8-99A4-6862-98351F35975F}"/>
                  </a:ext>
                </a:extLst>
              </p:cNvPr>
              <p:cNvSpPr/>
              <p:nvPr/>
            </p:nvSpPr>
            <p:spPr>
              <a:xfrm rot="19620380">
                <a:off x="5901051" y="1666105"/>
                <a:ext cx="100720" cy="1007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ZA" sz="1200" kern="1200" dirty="0"/>
              </a:p>
            </p:txBody>
          </p:sp>
        </p:grpSp>
        <p:grpSp>
          <p:nvGrpSpPr>
            <p:cNvPr id="9" name="Group 8">
              <a:extLst>
                <a:ext uri="{FF2B5EF4-FFF2-40B4-BE49-F238E27FC236}">
                  <a16:creationId xmlns:a16="http://schemas.microsoft.com/office/drawing/2014/main" id="{F3E25FFC-68CD-44C7-E748-26C0B2898EA0}"/>
                </a:ext>
              </a:extLst>
            </p:cNvPr>
            <p:cNvGrpSpPr/>
            <p:nvPr/>
          </p:nvGrpSpPr>
          <p:grpSpPr>
            <a:xfrm>
              <a:off x="5645182" y="996439"/>
              <a:ext cx="3301051" cy="998956"/>
              <a:chOff x="5842948" y="215802"/>
              <a:chExt cx="3301051" cy="998956"/>
            </a:xfrm>
          </p:grpSpPr>
          <p:sp>
            <p:nvSpPr>
              <p:cNvPr id="58" name="Oval 57">
                <a:extLst>
                  <a:ext uri="{FF2B5EF4-FFF2-40B4-BE49-F238E27FC236}">
                    <a16:creationId xmlns:a16="http://schemas.microsoft.com/office/drawing/2014/main" id="{9134D6FA-0DB9-BF91-4490-7945DD3D2A34}"/>
                  </a:ext>
                </a:extLst>
              </p:cNvPr>
              <p:cNvSpPr/>
              <p:nvPr/>
            </p:nvSpPr>
            <p:spPr>
              <a:xfrm>
                <a:off x="5842948" y="215802"/>
                <a:ext cx="3301051" cy="998956"/>
              </a:xfrm>
              <a:prstGeom prst="ellipse">
                <a:avLst/>
              </a:prstGeom>
              <a:solidFill>
                <a:srgbClr val="E5FBC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9" name="Oval 12">
                <a:extLst>
                  <a:ext uri="{FF2B5EF4-FFF2-40B4-BE49-F238E27FC236}">
                    <a16:creationId xmlns:a16="http://schemas.microsoft.com/office/drawing/2014/main" id="{CFA7600A-E20B-FD1D-C6F3-B900EC5ECD24}"/>
                  </a:ext>
                </a:extLst>
              </p:cNvPr>
              <p:cNvSpPr/>
              <p:nvPr/>
            </p:nvSpPr>
            <p:spPr>
              <a:xfrm>
                <a:off x="6326376" y="362096"/>
                <a:ext cx="2334195" cy="7063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342900" marR="0" lvl="0" indent="-342900" algn="ctr" defTabSz="914400" rtl="0" eaLnBrk="1" fontAlgn="base" latinLnBrk="0" hangingPunct="1">
                  <a:lnSpc>
                    <a:spcPct val="100000"/>
                  </a:lnSpc>
                  <a:spcBef>
                    <a:spcPct val="0"/>
                  </a:spcBef>
                  <a:spcAft>
                    <a:spcPct val="60000"/>
                  </a:spcAft>
                  <a:buClr>
                    <a:schemeClr val="bg2"/>
                  </a:buClr>
                  <a:buSzPct val="110000"/>
                  <a:buFont typeface="Webdings" pitchFamily="18" charset="2"/>
                  <a:buNone/>
                  <a:tabLst/>
                </a:pPr>
                <a:r>
                  <a:rPr kumimoji="0" lang="en-ZA" sz="1200" b="1" i="0" u="none" strike="noStrike" kern="1200" cap="none" normalizeH="0" baseline="0" dirty="0">
                    <a:ln>
                      <a:noFill/>
                    </a:ln>
                    <a:solidFill>
                      <a:schemeClr val="tx1"/>
                    </a:solidFill>
                    <a:effectLst/>
                    <a:latin typeface="Verdana" pitchFamily="34" charset="0"/>
                    <a:cs typeface="Arial" charset="0"/>
                  </a:rPr>
                  <a:t>POST</a:t>
                </a:r>
              </a:p>
              <a:p>
                <a:pPr marL="342900" marR="0" lvl="0" indent="-342900" algn="ctr" defTabSz="914400" rtl="0" eaLnBrk="1" fontAlgn="base" latinLnBrk="0" hangingPunct="1">
                  <a:lnSpc>
                    <a:spcPct val="100000"/>
                  </a:lnSpc>
                  <a:spcBef>
                    <a:spcPct val="0"/>
                  </a:spcBef>
                  <a:spcAft>
                    <a:spcPct val="60000"/>
                  </a:spcAft>
                  <a:buClr>
                    <a:schemeClr val="bg2"/>
                  </a:buClr>
                  <a:buSzPct val="110000"/>
                  <a:buFont typeface="Webdings" pitchFamily="18" charset="2"/>
                  <a:buNone/>
                  <a:tabLst/>
                </a:pPr>
                <a:r>
                  <a:rPr kumimoji="0" lang="en-ZA" sz="1200" b="1" i="0" u="none" strike="noStrike" kern="1200" cap="none" normalizeH="0" baseline="0" dirty="0">
                    <a:ln>
                      <a:noFill/>
                    </a:ln>
                    <a:solidFill>
                      <a:schemeClr val="tx1"/>
                    </a:solidFill>
                    <a:effectLst/>
                    <a:latin typeface="Verdana" pitchFamily="34" charset="0"/>
                    <a:cs typeface="Arial" charset="0"/>
                  </a:rPr>
                  <a:t>COMMENCEMENT </a:t>
                </a:r>
              </a:p>
              <a:p>
                <a:pPr marL="342900" marR="0" lvl="0" indent="-342900" algn="ctr" defTabSz="914400" rtl="0" eaLnBrk="1" fontAlgn="base" latinLnBrk="0" hangingPunct="1">
                  <a:lnSpc>
                    <a:spcPct val="100000"/>
                  </a:lnSpc>
                  <a:spcBef>
                    <a:spcPct val="0"/>
                  </a:spcBef>
                  <a:spcAft>
                    <a:spcPct val="60000"/>
                  </a:spcAft>
                  <a:buClr>
                    <a:schemeClr val="bg2"/>
                  </a:buClr>
                  <a:buSzPct val="110000"/>
                  <a:buFont typeface="Webdings" pitchFamily="18" charset="2"/>
                  <a:buNone/>
                  <a:tabLst/>
                </a:pPr>
                <a:r>
                  <a:rPr kumimoji="0" lang="en-ZA" sz="1200" b="1" i="0" u="none" strike="noStrike" kern="1200" cap="none" normalizeH="0" baseline="0" dirty="0">
                    <a:ln>
                      <a:noFill/>
                    </a:ln>
                    <a:solidFill>
                      <a:schemeClr val="tx1"/>
                    </a:solidFill>
                    <a:effectLst/>
                    <a:latin typeface="Verdana" pitchFamily="34" charset="0"/>
                    <a:cs typeface="Arial" charset="0"/>
                  </a:rPr>
                  <a:t>   FINANCIERS</a:t>
                </a:r>
                <a:endParaRPr kumimoji="0" lang="en-GB" sz="1200" b="1" i="0" u="none" strike="noStrike" kern="1200" cap="none" normalizeH="0" baseline="0" dirty="0">
                  <a:ln>
                    <a:noFill/>
                  </a:ln>
                  <a:solidFill>
                    <a:schemeClr val="tx1"/>
                  </a:solidFill>
                  <a:effectLst/>
                  <a:latin typeface="Verdana" pitchFamily="34" charset="0"/>
                  <a:cs typeface="Arial" charset="0"/>
                </a:endParaRPr>
              </a:p>
            </p:txBody>
          </p:sp>
        </p:grpSp>
        <p:grpSp>
          <p:nvGrpSpPr>
            <p:cNvPr id="10" name="Group 9">
              <a:extLst>
                <a:ext uri="{FF2B5EF4-FFF2-40B4-BE49-F238E27FC236}">
                  <a16:creationId xmlns:a16="http://schemas.microsoft.com/office/drawing/2014/main" id="{8C2A69EA-CBCA-3A8C-910B-5A6F9EA2017F}"/>
                </a:ext>
              </a:extLst>
            </p:cNvPr>
            <p:cNvGrpSpPr/>
            <p:nvPr/>
          </p:nvGrpSpPr>
          <p:grpSpPr>
            <a:xfrm>
              <a:off x="5046962" y="3155327"/>
              <a:ext cx="855803" cy="42790"/>
              <a:chOff x="5244728" y="2374690"/>
              <a:chExt cx="855803" cy="42790"/>
            </a:xfrm>
          </p:grpSpPr>
          <p:sp>
            <p:nvSpPr>
              <p:cNvPr id="56" name="Straight Connector 13">
                <a:extLst>
                  <a:ext uri="{FF2B5EF4-FFF2-40B4-BE49-F238E27FC236}">
                    <a16:creationId xmlns:a16="http://schemas.microsoft.com/office/drawing/2014/main" id="{BC5EFA9E-0DFA-8ADF-0111-6860243EB2C5}"/>
                  </a:ext>
                </a:extLst>
              </p:cNvPr>
              <p:cNvSpPr/>
              <p:nvPr/>
            </p:nvSpPr>
            <p:spPr>
              <a:xfrm rot="20783498">
                <a:off x="5244728" y="2386253"/>
                <a:ext cx="855803" cy="19664"/>
              </a:xfrm>
              <a:custGeom>
                <a:avLst/>
                <a:gdLst/>
                <a:ahLst/>
                <a:cxnLst/>
                <a:rect l="0" t="0" r="0" b="0"/>
                <a:pathLst>
                  <a:path>
                    <a:moveTo>
                      <a:pt x="0" y="9832"/>
                    </a:moveTo>
                    <a:lnTo>
                      <a:pt x="855803" y="983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Straight Connector 14">
                <a:extLst>
                  <a:ext uri="{FF2B5EF4-FFF2-40B4-BE49-F238E27FC236}">
                    <a16:creationId xmlns:a16="http://schemas.microsoft.com/office/drawing/2014/main" id="{7156FC5F-C4F9-9604-9059-92C83433CEAD}"/>
                  </a:ext>
                </a:extLst>
              </p:cNvPr>
              <p:cNvSpPr/>
              <p:nvPr/>
            </p:nvSpPr>
            <p:spPr>
              <a:xfrm rot="20783498">
                <a:off x="5651235" y="2374690"/>
                <a:ext cx="42790" cy="4279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1200" kern="1200" dirty="0"/>
              </a:p>
            </p:txBody>
          </p:sp>
        </p:grpSp>
        <p:grpSp>
          <p:nvGrpSpPr>
            <p:cNvPr id="11" name="Group 10">
              <a:extLst>
                <a:ext uri="{FF2B5EF4-FFF2-40B4-BE49-F238E27FC236}">
                  <a16:creationId xmlns:a16="http://schemas.microsoft.com/office/drawing/2014/main" id="{B0C0D3F7-E894-9D8E-46DA-335E4ADC44E7}"/>
                </a:ext>
              </a:extLst>
            </p:cNvPr>
            <p:cNvGrpSpPr/>
            <p:nvPr/>
          </p:nvGrpSpPr>
          <p:grpSpPr>
            <a:xfrm>
              <a:off x="5613239" y="2285405"/>
              <a:ext cx="2960517" cy="998956"/>
              <a:chOff x="5811005" y="1504768"/>
              <a:chExt cx="2960517" cy="998956"/>
            </a:xfrm>
          </p:grpSpPr>
          <p:sp>
            <p:nvSpPr>
              <p:cNvPr id="54" name="Oval 53">
                <a:extLst>
                  <a:ext uri="{FF2B5EF4-FFF2-40B4-BE49-F238E27FC236}">
                    <a16:creationId xmlns:a16="http://schemas.microsoft.com/office/drawing/2014/main" id="{6FAD31AD-27CA-7C30-7A01-5D557B6630C9}"/>
                  </a:ext>
                </a:extLst>
              </p:cNvPr>
              <p:cNvSpPr/>
              <p:nvPr/>
            </p:nvSpPr>
            <p:spPr>
              <a:xfrm>
                <a:off x="5811005" y="1504768"/>
                <a:ext cx="2960517" cy="998956"/>
              </a:xfrm>
              <a:prstGeom prst="ellipse">
                <a:avLst/>
              </a:prstGeom>
              <a:solidFill>
                <a:srgbClr val="E5FBC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5" name="Oval 16">
                <a:extLst>
                  <a:ext uri="{FF2B5EF4-FFF2-40B4-BE49-F238E27FC236}">
                    <a16:creationId xmlns:a16="http://schemas.microsoft.com/office/drawing/2014/main" id="{868F0859-0EFC-2CD9-CBC8-47C4BD8CB327}"/>
                  </a:ext>
                </a:extLst>
              </p:cNvPr>
              <p:cNvSpPr/>
              <p:nvPr/>
            </p:nvSpPr>
            <p:spPr>
              <a:xfrm>
                <a:off x="6244563" y="1651062"/>
                <a:ext cx="2093401" cy="7063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342900" marR="0" lvl="0" indent="-342900" algn="ctr" defTabSz="914400" rtl="0" eaLnBrk="1" fontAlgn="base" latinLnBrk="0" hangingPunct="1">
                  <a:lnSpc>
                    <a:spcPct val="100000"/>
                  </a:lnSpc>
                  <a:spcBef>
                    <a:spcPct val="0"/>
                  </a:spcBef>
                  <a:spcAft>
                    <a:spcPct val="60000"/>
                  </a:spcAft>
                  <a:buClr>
                    <a:schemeClr val="bg2"/>
                  </a:buClr>
                  <a:buSzPct val="110000"/>
                  <a:buFont typeface="Webdings" pitchFamily="18" charset="2"/>
                  <a:buNone/>
                  <a:tabLst/>
                </a:pPr>
                <a:r>
                  <a:rPr kumimoji="0" lang="en-ZA" sz="1200" b="1" i="0" u="none" strike="noStrike" kern="1200" cap="none" normalizeH="0" baseline="0" dirty="0">
                    <a:ln>
                      <a:noFill/>
                    </a:ln>
                    <a:solidFill>
                      <a:schemeClr val="tx1"/>
                    </a:solidFill>
                    <a:effectLst/>
                    <a:latin typeface="Verdana" pitchFamily="34" charset="0"/>
                    <a:cs typeface="Arial" charset="0"/>
                  </a:rPr>
                  <a:t>BUSINESS</a:t>
                </a:r>
              </a:p>
              <a:p>
                <a:pPr marL="342900" marR="0" lvl="0" indent="-342900" algn="ctr" defTabSz="914400" rtl="0" eaLnBrk="1" fontAlgn="base" latinLnBrk="0" hangingPunct="1">
                  <a:lnSpc>
                    <a:spcPct val="100000"/>
                  </a:lnSpc>
                  <a:spcBef>
                    <a:spcPct val="0"/>
                  </a:spcBef>
                  <a:spcAft>
                    <a:spcPct val="60000"/>
                  </a:spcAft>
                  <a:buClr>
                    <a:schemeClr val="bg2"/>
                  </a:buClr>
                  <a:buSzPct val="110000"/>
                  <a:buFont typeface="Webdings" pitchFamily="18" charset="2"/>
                  <a:buNone/>
                  <a:tabLst/>
                </a:pPr>
                <a:r>
                  <a:rPr kumimoji="0" lang="en-ZA" sz="1200" b="1" i="0" u="none" strike="noStrike" kern="1200" cap="none" normalizeH="0" baseline="0" dirty="0">
                    <a:ln>
                      <a:noFill/>
                    </a:ln>
                    <a:solidFill>
                      <a:schemeClr val="tx1"/>
                    </a:solidFill>
                    <a:effectLst/>
                    <a:latin typeface="Verdana" pitchFamily="34" charset="0"/>
                    <a:cs typeface="Arial" charset="0"/>
                  </a:rPr>
                  <a:t>RESCUE</a:t>
                </a:r>
              </a:p>
              <a:p>
                <a:pPr marL="342900" marR="0" lvl="0" indent="-342900" algn="ctr" defTabSz="914400" rtl="0" eaLnBrk="1" fontAlgn="base" latinLnBrk="0" hangingPunct="1">
                  <a:lnSpc>
                    <a:spcPct val="100000"/>
                  </a:lnSpc>
                  <a:spcBef>
                    <a:spcPct val="0"/>
                  </a:spcBef>
                  <a:spcAft>
                    <a:spcPct val="60000"/>
                  </a:spcAft>
                  <a:buClr>
                    <a:schemeClr val="bg2"/>
                  </a:buClr>
                  <a:buSzPct val="110000"/>
                  <a:buFont typeface="Webdings" pitchFamily="18" charset="2"/>
                  <a:buNone/>
                  <a:tabLst/>
                </a:pPr>
                <a:r>
                  <a:rPr kumimoji="0" lang="en-ZA" sz="1200" b="1" i="0" u="none" strike="noStrike" kern="1200" cap="none" normalizeH="0" baseline="0" dirty="0">
                    <a:ln>
                      <a:noFill/>
                    </a:ln>
                    <a:solidFill>
                      <a:schemeClr val="tx1"/>
                    </a:solidFill>
                    <a:effectLst/>
                    <a:latin typeface="Verdana" pitchFamily="34" charset="0"/>
                    <a:cs typeface="Arial" charset="0"/>
                  </a:rPr>
                  <a:t>PRACTITIONER</a:t>
                </a:r>
                <a:endParaRPr kumimoji="0" lang="en-GB" sz="1200" b="1" i="0" u="none" strike="noStrike" kern="1200" cap="none" normalizeH="0" baseline="0" dirty="0">
                  <a:ln>
                    <a:noFill/>
                  </a:ln>
                  <a:solidFill>
                    <a:schemeClr val="tx1"/>
                  </a:solidFill>
                  <a:effectLst/>
                  <a:latin typeface="Verdana" pitchFamily="34" charset="0"/>
                  <a:cs typeface="Arial" charset="0"/>
                </a:endParaRPr>
              </a:p>
            </p:txBody>
          </p:sp>
        </p:grpSp>
        <p:grpSp>
          <p:nvGrpSpPr>
            <p:cNvPr id="12" name="Group 11">
              <a:extLst>
                <a:ext uri="{FF2B5EF4-FFF2-40B4-BE49-F238E27FC236}">
                  <a16:creationId xmlns:a16="http://schemas.microsoft.com/office/drawing/2014/main" id="{C52613CA-6E46-FE47-FC86-C47E9C727C88}"/>
                </a:ext>
              </a:extLst>
            </p:cNvPr>
            <p:cNvGrpSpPr/>
            <p:nvPr/>
          </p:nvGrpSpPr>
          <p:grpSpPr>
            <a:xfrm>
              <a:off x="5067116" y="3675123"/>
              <a:ext cx="787902" cy="39395"/>
              <a:chOff x="5264882" y="2894486"/>
              <a:chExt cx="787902" cy="39395"/>
            </a:xfrm>
          </p:grpSpPr>
          <p:sp>
            <p:nvSpPr>
              <p:cNvPr id="52" name="Straight Connector 17">
                <a:extLst>
                  <a:ext uri="{FF2B5EF4-FFF2-40B4-BE49-F238E27FC236}">
                    <a16:creationId xmlns:a16="http://schemas.microsoft.com/office/drawing/2014/main" id="{3A3FD5E3-9D55-E16F-7116-31BE1AA77A8C}"/>
                  </a:ext>
                </a:extLst>
              </p:cNvPr>
              <p:cNvSpPr/>
              <p:nvPr/>
            </p:nvSpPr>
            <p:spPr>
              <a:xfrm rot="622415">
                <a:off x="5264882" y="2904351"/>
                <a:ext cx="787902" cy="19664"/>
              </a:xfrm>
              <a:custGeom>
                <a:avLst/>
                <a:gdLst/>
                <a:ahLst/>
                <a:cxnLst/>
                <a:rect l="0" t="0" r="0" b="0"/>
                <a:pathLst>
                  <a:path>
                    <a:moveTo>
                      <a:pt x="0" y="9832"/>
                    </a:moveTo>
                    <a:lnTo>
                      <a:pt x="787902" y="983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Straight Connector 18">
                <a:extLst>
                  <a:ext uri="{FF2B5EF4-FFF2-40B4-BE49-F238E27FC236}">
                    <a16:creationId xmlns:a16="http://schemas.microsoft.com/office/drawing/2014/main" id="{FFD6CF65-726B-E44D-3207-FC35AD497481}"/>
                  </a:ext>
                </a:extLst>
              </p:cNvPr>
              <p:cNvSpPr/>
              <p:nvPr/>
            </p:nvSpPr>
            <p:spPr>
              <a:xfrm rot="622415">
                <a:off x="5639136" y="2894486"/>
                <a:ext cx="39395" cy="3939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1200" kern="1200" dirty="0"/>
              </a:p>
            </p:txBody>
          </p:sp>
        </p:grpSp>
        <p:grpSp>
          <p:nvGrpSpPr>
            <p:cNvPr id="13" name="Group 12">
              <a:extLst>
                <a:ext uri="{FF2B5EF4-FFF2-40B4-BE49-F238E27FC236}">
                  <a16:creationId xmlns:a16="http://schemas.microsoft.com/office/drawing/2014/main" id="{4596811A-5290-2D1B-03D9-5917F50C4043}"/>
                </a:ext>
              </a:extLst>
            </p:cNvPr>
            <p:cNvGrpSpPr/>
            <p:nvPr/>
          </p:nvGrpSpPr>
          <p:grpSpPr>
            <a:xfrm>
              <a:off x="5788217" y="3437529"/>
              <a:ext cx="1991719" cy="998956"/>
              <a:chOff x="5985983" y="2656892"/>
              <a:chExt cx="1991719" cy="998956"/>
            </a:xfrm>
          </p:grpSpPr>
          <p:sp>
            <p:nvSpPr>
              <p:cNvPr id="50" name="Oval 49">
                <a:extLst>
                  <a:ext uri="{FF2B5EF4-FFF2-40B4-BE49-F238E27FC236}">
                    <a16:creationId xmlns:a16="http://schemas.microsoft.com/office/drawing/2014/main" id="{F78ECE2D-6691-C965-EDE3-5E5053385072}"/>
                  </a:ext>
                </a:extLst>
              </p:cNvPr>
              <p:cNvSpPr/>
              <p:nvPr/>
            </p:nvSpPr>
            <p:spPr>
              <a:xfrm>
                <a:off x="5985983" y="2656892"/>
                <a:ext cx="1991719" cy="998956"/>
              </a:xfrm>
              <a:prstGeom prst="ellipse">
                <a:avLst/>
              </a:prstGeom>
              <a:solidFill>
                <a:srgbClr val="E5FBC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1" name="Oval 20">
                <a:extLst>
                  <a:ext uri="{FF2B5EF4-FFF2-40B4-BE49-F238E27FC236}">
                    <a16:creationId xmlns:a16="http://schemas.microsoft.com/office/drawing/2014/main" id="{21789B18-EB98-DF20-E055-8C5E1E322F56}"/>
                  </a:ext>
                </a:extLst>
              </p:cNvPr>
              <p:cNvSpPr/>
              <p:nvPr/>
            </p:nvSpPr>
            <p:spPr>
              <a:xfrm>
                <a:off x="6277663" y="2803186"/>
                <a:ext cx="1408359" cy="7063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342900" marR="0" lvl="0" indent="-342900" algn="ctr" defTabSz="914400" rtl="0" eaLnBrk="1" fontAlgn="base" latinLnBrk="0" hangingPunct="1">
                  <a:lnSpc>
                    <a:spcPct val="100000"/>
                  </a:lnSpc>
                  <a:spcBef>
                    <a:spcPct val="0"/>
                  </a:spcBef>
                  <a:spcAft>
                    <a:spcPct val="60000"/>
                  </a:spcAft>
                  <a:buClr>
                    <a:schemeClr val="bg2"/>
                  </a:buClr>
                  <a:buSzPct val="110000"/>
                  <a:buFont typeface="Webdings" pitchFamily="18" charset="2"/>
                  <a:buNone/>
                  <a:tabLst/>
                </a:pPr>
                <a:r>
                  <a:rPr kumimoji="0" lang="en-ZA" sz="1200" b="1" i="0" u="none" strike="noStrike" kern="1200" cap="none" normalizeH="0" baseline="0" dirty="0">
                    <a:ln>
                      <a:noFill/>
                    </a:ln>
                    <a:solidFill>
                      <a:schemeClr val="tx1"/>
                    </a:solidFill>
                    <a:effectLst/>
                    <a:latin typeface="Verdana" pitchFamily="34" charset="0"/>
                    <a:cs typeface="Arial" charset="0"/>
                  </a:rPr>
                  <a:t>CREDITORS</a:t>
                </a:r>
                <a:endParaRPr kumimoji="0" lang="en-GB" sz="1200" b="1" i="0" u="none" strike="noStrike" kern="1200" cap="none" normalizeH="0" baseline="0" dirty="0">
                  <a:ln>
                    <a:noFill/>
                  </a:ln>
                  <a:solidFill>
                    <a:schemeClr val="tx1"/>
                  </a:solidFill>
                  <a:effectLst/>
                  <a:latin typeface="Verdana" pitchFamily="34" charset="0"/>
                  <a:cs typeface="Arial" charset="0"/>
                </a:endParaRPr>
              </a:p>
            </p:txBody>
          </p:sp>
        </p:grpSp>
        <p:grpSp>
          <p:nvGrpSpPr>
            <p:cNvPr id="14" name="Group 13">
              <a:extLst>
                <a:ext uri="{FF2B5EF4-FFF2-40B4-BE49-F238E27FC236}">
                  <a16:creationId xmlns:a16="http://schemas.microsoft.com/office/drawing/2014/main" id="{240C9945-2D38-E26A-29FD-9F109C6550A3}"/>
                </a:ext>
              </a:extLst>
            </p:cNvPr>
            <p:cNvGrpSpPr/>
            <p:nvPr/>
          </p:nvGrpSpPr>
          <p:grpSpPr>
            <a:xfrm>
              <a:off x="4731766" y="4322071"/>
              <a:ext cx="1410060" cy="70503"/>
              <a:chOff x="4929532" y="3541434"/>
              <a:chExt cx="1410060" cy="70503"/>
            </a:xfrm>
          </p:grpSpPr>
          <p:sp>
            <p:nvSpPr>
              <p:cNvPr id="48" name="Straight Connector 21">
                <a:extLst>
                  <a:ext uri="{FF2B5EF4-FFF2-40B4-BE49-F238E27FC236}">
                    <a16:creationId xmlns:a16="http://schemas.microsoft.com/office/drawing/2014/main" id="{56772DFB-07E8-A7C0-5E47-203D76108EA4}"/>
                  </a:ext>
                </a:extLst>
              </p:cNvPr>
              <p:cNvSpPr/>
              <p:nvPr/>
            </p:nvSpPr>
            <p:spPr>
              <a:xfrm rot="2201504">
                <a:off x="4929532" y="3566853"/>
                <a:ext cx="1410060" cy="19664"/>
              </a:xfrm>
              <a:custGeom>
                <a:avLst/>
                <a:gdLst/>
                <a:ahLst/>
                <a:cxnLst/>
                <a:rect l="0" t="0" r="0" b="0"/>
                <a:pathLst>
                  <a:path>
                    <a:moveTo>
                      <a:pt x="0" y="9832"/>
                    </a:moveTo>
                    <a:lnTo>
                      <a:pt x="1410060" y="983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9" name="Straight Connector 22">
                <a:extLst>
                  <a:ext uri="{FF2B5EF4-FFF2-40B4-BE49-F238E27FC236}">
                    <a16:creationId xmlns:a16="http://schemas.microsoft.com/office/drawing/2014/main" id="{A449EE86-40A6-0FD9-1E4D-972363805F68}"/>
                  </a:ext>
                </a:extLst>
              </p:cNvPr>
              <p:cNvSpPr/>
              <p:nvPr/>
            </p:nvSpPr>
            <p:spPr>
              <a:xfrm rot="2201504">
                <a:off x="5599311" y="3541434"/>
                <a:ext cx="70503" cy="7050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1200" kern="1200" dirty="0"/>
              </a:p>
            </p:txBody>
          </p:sp>
        </p:grpSp>
        <p:grpSp>
          <p:nvGrpSpPr>
            <p:cNvPr id="15" name="Group 14">
              <a:extLst>
                <a:ext uri="{FF2B5EF4-FFF2-40B4-BE49-F238E27FC236}">
                  <a16:creationId xmlns:a16="http://schemas.microsoft.com/office/drawing/2014/main" id="{BBFC795D-A47F-2DE9-3356-E96FBF9225F5}"/>
                </a:ext>
              </a:extLst>
            </p:cNvPr>
            <p:cNvGrpSpPr/>
            <p:nvPr/>
          </p:nvGrpSpPr>
          <p:grpSpPr>
            <a:xfrm>
              <a:off x="5140154" y="4733674"/>
              <a:ext cx="2944024" cy="998956"/>
              <a:chOff x="5337920" y="3953037"/>
              <a:chExt cx="2944024" cy="998956"/>
            </a:xfrm>
          </p:grpSpPr>
          <p:sp>
            <p:nvSpPr>
              <p:cNvPr id="46" name="Oval 45">
                <a:extLst>
                  <a:ext uri="{FF2B5EF4-FFF2-40B4-BE49-F238E27FC236}">
                    <a16:creationId xmlns:a16="http://schemas.microsoft.com/office/drawing/2014/main" id="{B43654D2-EFE4-2133-7F70-5F79921A48E8}"/>
                  </a:ext>
                </a:extLst>
              </p:cNvPr>
              <p:cNvSpPr/>
              <p:nvPr/>
            </p:nvSpPr>
            <p:spPr>
              <a:xfrm>
                <a:off x="5337920" y="3953037"/>
                <a:ext cx="2944024" cy="998956"/>
              </a:xfrm>
              <a:prstGeom prst="ellipse">
                <a:avLst/>
              </a:prstGeom>
              <a:solidFill>
                <a:srgbClr val="E5FBC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7" name="Oval 24">
                <a:extLst>
                  <a:ext uri="{FF2B5EF4-FFF2-40B4-BE49-F238E27FC236}">
                    <a16:creationId xmlns:a16="http://schemas.microsoft.com/office/drawing/2014/main" id="{1C2FD5CC-A851-317B-202B-8C1C533F15F2}"/>
                  </a:ext>
                </a:extLst>
              </p:cNvPr>
              <p:cNvSpPr/>
              <p:nvPr/>
            </p:nvSpPr>
            <p:spPr>
              <a:xfrm>
                <a:off x="5769062" y="4099331"/>
                <a:ext cx="2081740" cy="7063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342900" marR="0" lvl="0" indent="-342900" algn="ctr" defTabSz="914400" rtl="0" eaLnBrk="1" fontAlgn="base" latinLnBrk="0" hangingPunct="1">
                  <a:lnSpc>
                    <a:spcPct val="100000"/>
                  </a:lnSpc>
                  <a:spcBef>
                    <a:spcPct val="0"/>
                  </a:spcBef>
                  <a:spcAft>
                    <a:spcPct val="60000"/>
                  </a:spcAft>
                  <a:buClr>
                    <a:schemeClr val="bg2"/>
                  </a:buClr>
                  <a:buSzPct val="110000"/>
                  <a:buFont typeface="Webdings" pitchFamily="18" charset="2"/>
                  <a:buNone/>
                  <a:tabLst/>
                </a:pPr>
                <a:r>
                  <a:rPr kumimoji="0" lang="en-ZA" sz="1200" b="1" i="0" u="none" strike="noStrike" kern="1200" cap="none" normalizeH="0" baseline="0" dirty="0">
                    <a:ln>
                      <a:noFill/>
                    </a:ln>
                    <a:solidFill>
                      <a:schemeClr val="tx1"/>
                    </a:solidFill>
                    <a:effectLst/>
                    <a:latin typeface="Verdana" pitchFamily="34" charset="0"/>
                    <a:cs typeface="Arial" charset="0"/>
                  </a:rPr>
                  <a:t>SECURITY </a:t>
                </a:r>
              </a:p>
              <a:p>
                <a:pPr marL="342900" marR="0" lvl="0" indent="-342900" algn="ctr" defTabSz="914400" rtl="0" eaLnBrk="1" fontAlgn="base" latinLnBrk="0" hangingPunct="1">
                  <a:lnSpc>
                    <a:spcPct val="100000"/>
                  </a:lnSpc>
                  <a:spcBef>
                    <a:spcPct val="0"/>
                  </a:spcBef>
                  <a:spcAft>
                    <a:spcPct val="60000"/>
                  </a:spcAft>
                  <a:buClr>
                    <a:schemeClr val="bg2"/>
                  </a:buClr>
                  <a:buSzPct val="110000"/>
                  <a:buFont typeface="Webdings" pitchFamily="18" charset="2"/>
                  <a:buNone/>
                  <a:tabLst/>
                </a:pPr>
                <a:r>
                  <a:rPr kumimoji="0" lang="en-ZA" sz="1200" b="1" i="0" u="none" strike="noStrike" kern="1200" cap="none" normalizeH="0" baseline="0" dirty="0">
                    <a:ln>
                      <a:noFill/>
                    </a:ln>
                    <a:solidFill>
                      <a:schemeClr val="tx1"/>
                    </a:solidFill>
                    <a:effectLst/>
                    <a:latin typeface="Verdana" pitchFamily="34" charset="0"/>
                    <a:cs typeface="Arial" charset="0"/>
                  </a:rPr>
                  <a:t>HOLDERS</a:t>
                </a:r>
                <a:endParaRPr kumimoji="0" lang="en-GB" sz="1200" b="1" i="0" u="none" strike="noStrike" kern="1200" cap="none" normalizeH="0" baseline="0" dirty="0">
                  <a:ln>
                    <a:noFill/>
                  </a:ln>
                  <a:solidFill>
                    <a:schemeClr val="tx1"/>
                  </a:solidFill>
                  <a:effectLst/>
                  <a:latin typeface="Verdana" pitchFamily="34" charset="0"/>
                  <a:cs typeface="Arial" charset="0"/>
                </a:endParaRPr>
              </a:p>
            </p:txBody>
          </p:sp>
        </p:grpSp>
        <p:grpSp>
          <p:nvGrpSpPr>
            <p:cNvPr id="16" name="Group 15">
              <a:extLst>
                <a:ext uri="{FF2B5EF4-FFF2-40B4-BE49-F238E27FC236}">
                  <a16:creationId xmlns:a16="http://schemas.microsoft.com/office/drawing/2014/main" id="{0C4E524B-0069-79B4-BE2C-11FB81D39BD3}"/>
                </a:ext>
              </a:extLst>
            </p:cNvPr>
            <p:cNvGrpSpPr/>
            <p:nvPr/>
          </p:nvGrpSpPr>
          <p:grpSpPr>
            <a:xfrm>
              <a:off x="4227219" y="4156889"/>
              <a:ext cx="46087" cy="921744"/>
              <a:chOff x="4424985" y="3376252"/>
              <a:chExt cx="46087" cy="921744"/>
            </a:xfrm>
          </p:grpSpPr>
          <p:sp>
            <p:nvSpPr>
              <p:cNvPr id="44" name="Straight Connector 25">
                <a:extLst>
                  <a:ext uri="{FF2B5EF4-FFF2-40B4-BE49-F238E27FC236}">
                    <a16:creationId xmlns:a16="http://schemas.microsoft.com/office/drawing/2014/main" id="{0EFEC621-3AA4-ED3C-8D77-A2BF171A25A4}"/>
                  </a:ext>
                </a:extLst>
              </p:cNvPr>
              <p:cNvSpPr/>
              <p:nvPr/>
            </p:nvSpPr>
            <p:spPr>
              <a:xfrm rot="5400000">
                <a:off x="3987157" y="3827292"/>
                <a:ext cx="921744" cy="19664"/>
              </a:xfrm>
              <a:custGeom>
                <a:avLst/>
                <a:gdLst/>
                <a:ahLst/>
                <a:cxnLst/>
                <a:rect l="0" t="0" r="0" b="0"/>
                <a:pathLst>
                  <a:path>
                    <a:moveTo>
                      <a:pt x="0" y="9832"/>
                    </a:moveTo>
                    <a:lnTo>
                      <a:pt x="921744" y="983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5" name="Straight Connector 26">
                <a:extLst>
                  <a:ext uri="{FF2B5EF4-FFF2-40B4-BE49-F238E27FC236}">
                    <a16:creationId xmlns:a16="http://schemas.microsoft.com/office/drawing/2014/main" id="{DC145A90-A36A-1F87-9257-2A4748414105}"/>
                  </a:ext>
                </a:extLst>
              </p:cNvPr>
              <p:cNvSpPr/>
              <p:nvPr/>
            </p:nvSpPr>
            <p:spPr>
              <a:xfrm rot="5400000">
                <a:off x="4424985" y="3814081"/>
                <a:ext cx="46087" cy="4608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1200" kern="1200" dirty="0"/>
              </a:p>
            </p:txBody>
          </p:sp>
        </p:grpSp>
        <p:grpSp>
          <p:nvGrpSpPr>
            <p:cNvPr id="17" name="Group 16">
              <a:extLst>
                <a:ext uri="{FF2B5EF4-FFF2-40B4-BE49-F238E27FC236}">
                  <a16:creationId xmlns:a16="http://schemas.microsoft.com/office/drawing/2014/main" id="{F419AFD3-6FDC-8364-E50B-DFD390F4E8F0}"/>
                </a:ext>
              </a:extLst>
            </p:cNvPr>
            <p:cNvGrpSpPr/>
            <p:nvPr/>
          </p:nvGrpSpPr>
          <p:grpSpPr>
            <a:xfrm>
              <a:off x="3123925" y="5078633"/>
              <a:ext cx="2252676" cy="998956"/>
              <a:chOff x="3321691" y="4297996"/>
              <a:chExt cx="2252676" cy="998956"/>
            </a:xfrm>
          </p:grpSpPr>
          <p:sp>
            <p:nvSpPr>
              <p:cNvPr id="42" name="Oval 41">
                <a:extLst>
                  <a:ext uri="{FF2B5EF4-FFF2-40B4-BE49-F238E27FC236}">
                    <a16:creationId xmlns:a16="http://schemas.microsoft.com/office/drawing/2014/main" id="{1DAF393C-2435-68C6-4005-6415F95E944E}"/>
                  </a:ext>
                </a:extLst>
              </p:cNvPr>
              <p:cNvSpPr/>
              <p:nvPr/>
            </p:nvSpPr>
            <p:spPr>
              <a:xfrm>
                <a:off x="3321691" y="4297996"/>
                <a:ext cx="2252676" cy="998956"/>
              </a:xfrm>
              <a:prstGeom prst="ellipse">
                <a:avLst/>
              </a:prstGeom>
              <a:solidFill>
                <a:srgbClr val="E5FBC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3" name="Oval 28">
                <a:extLst>
                  <a:ext uri="{FF2B5EF4-FFF2-40B4-BE49-F238E27FC236}">
                    <a16:creationId xmlns:a16="http://schemas.microsoft.com/office/drawing/2014/main" id="{FBBE6604-2ABE-88A3-EAE6-FDAA65B3CCA0}"/>
                  </a:ext>
                </a:extLst>
              </p:cNvPr>
              <p:cNvSpPr/>
              <p:nvPr/>
            </p:nvSpPr>
            <p:spPr>
              <a:xfrm>
                <a:off x="3651588" y="4444290"/>
                <a:ext cx="1592882" cy="7063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342900" marR="0" lvl="0" indent="-342900" algn="ctr" defTabSz="914400" rtl="0" eaLnBrk="1" fontAlgn="base" latinLnBrk="0" hangingPunct="1">
                  <a:lnSpc>
                    <a:spcPct val="100000"/>
                  </a:lnSpc>
                  <a:spcBef>
                    <a:spcPct val="0"/>
                  </a:spcBef>
                  <a:spcAft>
                    <a:spcPct val="60000"/>
                  </a:spcAft>
                  <a:buClr>
                    <a:schemeClr val="bg2"/>
                  </a:buClr>
                  <a:buSzPct val="110000"/>
                  <a:buFont typeface="Webdings" pitchFamily="18" charset="2"/>
                  <a:buNone/>
                  <a:tabLst/>
                </a:pPr>
                <a:r>
                  <a:rPr kumimoji="0" lang="en-ZA" sz="1200" b="1" i="0" u="none" strike="noStrike" kern="1200" cap="none" normalizeH="0" baseline="0" dirty="0">
                    <a:ln>
                      <a:noFill/>
                    </a:ln>
                    <a:solidFill>
                      <a:schemeClr val="tx1"/>
                    </a:solidFill>
                    <a:effectLst/>
                    <a:latin typeface="Verdana" pitchFamily="34" charset="0"/>
                    <a:cs typeface="Arial" charset="0"/>
                  </a:rPr>
                  <a:t>TRADE </a:t>
                </a:r>
              </a:p>
              <a:p>
                <a:pPr marL="342900" marR="0" lvl="0" indent="-342900" algn="ctr" defTabSz="914400" rtl="0" eaLnBrk="1" fontAlgn="base" latinLnBrk="0" hangingPunct="1">
                  <a:lnSpc>
                    <a:spcPct val="100000"/>
                  </a:lnSpc>
                  <a:spcBef>
                    <a:spcPct val="0"/>
                  </a:spcBef>
                  <a:spcAft>
                    <a:spcPct val="60000"/>
                  </a:spcAft>
                  <a:buClr>
                    <a:schemeClr val="bg2"/>
                  </a:buClr>
                  <a:buSzPct val="110000"/>
                  <a:buFont typeface="Webdings" pitchFamily="18" charset="2"/>
                  <a:buNone/>
                  <a:tabLst/>
                </a:pPr>
                <a:r>
                  <a:rPr kumimoji="0" lang="en-ZA" sz="1200" b="1" i="0" u="none" strike="noStrike" kern="1200" cap="none" normalizeH="0" baseline="0" dirty="0">
                    <a:ln>
                      <a:noFill/>
                    </a:ln>
                    <a:solidFill>
                      <a:schemeClr val="tx1"/>
                    </a:solidFill>
                    <a:effectLst/>
                    <a:latin typeface="Verdana" pitchFamily="34" charset="0"/>
                    <a:cs typeface="Arial" charset="0"/>
                  </a:rPr>
                  <a:t>UNION</a:t>
                </a:r>
                <a:endParaRPr kumimoji="0" lang="en-GB" sz="1200" b="1" i="0" u="none" strike="noStrike" kern="1200" cap="none" normalizeH="0" baseline="0" dirty="0">
                  <a:ln>
                    <a:noFill/>
                  </a:ln>
                  <a:solidFill>
                    <a:schemeClr val="tx1"/>
                  </a:solidFill>
                  <a:effectLst/>
                  <a:latin typeface="Verdana" pitchFamily="34" charset="0"/>
                  <a:cs typeface="Arial" charset="0"/>
                </a:endParaRPr>
              </a:p>
            </p:txBody>
          </p:sp>
        </p:grpSp>
        <p:grpSp>
          <p:nvGrpSpPr>
            <p:cNvPr id="18" name="Group 17">
              <a:extLst>
                <a:ext uri="{FF2B5EF4-FFF2-40B4-BE49-F238E27FC236}">
                  <a16:creationId xmlns:a16="http://schemas.microsoft.com/office/drawing/2014/main" id="{DF840FBE-4C71-535C-CA7C-DFFB233A6F57}"/>
                </a:ext>
              </a:extLst>
            </p:cNvPr>
            <p:cNvGrpSpPr/>
            <p:nvPr/>
          </p:nvGrpSpPr>
          <p:grpSpPr>
            <a:xfrm>
              <a:off x="2559405" y="4306128"/>
              <a:ext cx="1225047" cy="61252"/>
              <a:chOff x="2757171" y="3525491"/>
              <a:chExt cx="1225047" cy="61252"/>
            </a:xfrm>
          </p:grpSpPr>
          <p:sp>
            <p:nvSpPr>
              <p:cNvPr id="40" name="Straight Connector 29">
                <a:extLst>
                  <a:ext uri="{FF2B5EF4-FFF2-40B4-BE49-F238E27FC236}">
                    <a16:creationId xmlns:a16="http://schemas.microsoft.com/office/drawing/2014/main" id="{D13D044C-ADB0-816E-FEB7-BF187454CBC1}"/>
                  </a:ext>
                </a:extLst>
              </p:cNvPr>
              <p:cNvSpPr/>
              <p:nvPr/>
            </p:nvSpPr>
            <p:spPr>
              <a:xfrm rot="8478637">
                <a:off x="2757171" y="3546285"/>
                <a:ext cx="1225047" cy="19664"/>
              </a:xfrm>
              <a:custGeom>
                <a:avLst/>
                <a:gdLst/>
                <a:ahLst/>
                <a:cxnLst/>
                <a:rect l="0" t="0" r="0" b="0"/>
                <a:pathLst>
                  <a:path>
                    <a:moveTo>
                      <a:pt x="0" y="9832"/>
                    </a:moveTo>
                    <a:lnTo>
                      <a:pt x="1225047" y="983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1" name="Straight Connector 30">
                <a:extLst>
                  <a:ext uri="{FF2B5EF4-FFF2-40B4-BE49-F238E27FC236}">
                    <a16:creationId xmlns:a16="http://schemas.microsoft.com/office/drawing/2014/main" id="{4967E636-3893-5B2B-578E-5D6404D43DE9}"/>
                  </a:ext>
                </a:extLst>
              </p:cNvPr>
              <p:cNvSpPr/>
              <p:nvPr/>
            </p:nvSpPr>
            <p:spPr>
              <a:xfrm rot="19278637">
                <a:off x="3339068" y="3525491"/>
                <a:ext cx="61252" cy="6125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1200" kern="1200" dirty="0"/>
              </a:p>
            </p:txBody>
          </p:sp>
        </p:grpSp>
        <p:grpSp>
          <p:nvGrpSpPr>
            <p:cNvPr id="19" name="Group 18">
              <a:extLst>
                <a:ext uri="{FF2B5EF4-FFF2-40B4-BE49-F238E27FC236}">
                  <a16:creationId xmlns:a16="http://schemas.microsoft.com/office/drawing/2014/main" id="{93443D79-8094-D4CF-CCDF-2E6AFACB54F0}"/>
                </a:ext>
              </a:extLst>
            </p:cNvPr>
            <p:cNvGrpSpPr/>
            <p:nvPr/>
          </p:nvGrpSpPr>
          <p:grpSpPr>
            <a:xfrm>
              <a:off x="963685" y="4661660"/>
              <a:ext cx="2357707" cy="998956"/>
              <a:chOff x="1161451" y="3881023"/>
              <a:chExt cx="2357707" cy="998956"/>
            </a:xfrm>
          </p:grpSpPr>
          <p:sp>
            <p:nvSpPr>
              <p:cNvPr id="38" name="Oval 37">
                <a:extLst>
                  <a:ext uri="{FF2B5EF4-FFF2-40B4-BE49-F238E27FC236}">
                    <a16:creationId xmlns:a16="http://schemas.microsoft.com/office/drawing/2014/main" id="{351737F1-A3F3-6652-8DF5-D938B1AFE636}"/>
                  </a:ext>
                </a:extLst>
              </p:cNvPr>
              <p:cNvSpPr/>
              <p:nvPr/>
            </p:nvSpPr>
            <p:spPr>
              <a:xfrm>
                <a:off x="1161451" y="3881023"/>
                <a:ext cx="2357707" cy="998956"/>
              </a:xfrm>
              <a:prstGeom prst="ellipse">
                <a:avLst/>
              </a:prstGeom>
              <a:solidFill>
                <a:srgbClr val="E5FBC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9" name="Oval 32">
                <a:extLst>
                  <a:ext uri="{FF2B5EF4-FFF2-40B4-BE49-F238E27FC236}">
                    <a16:creationId xmlns:a16="http://schemas.microsoft.com/office/drawing/2014/main" id="{644F4210-CC38-6F4D-A17B-B258F76C3AC0}"/>
                  </a:ext>
                </a:extLst>
              </p:cNvPr>
              <p:cNvSpPr/>
              <p:nvPr/>
            </p:nvSpPr>
            <p:spPr>
              <a:xfrm>
                <a:off x="1506729" y="4027317"/>
                <a:ext cx="1667151" cy="7063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342900" marR="0" lvl="0" indent="-342900" algn="ctr" defTabSz="914400" rtl="0" eaLnBrk="1" fontAlgn="base" latinLnBrk="0" hangingPunct="1">
                  <a:lnSpc>
                    <a:spcPct val="100000"/>
                  </a:lnSpc>
                  <a:spcBef>
                    <a:spcPct val="0"/>
                  </a:spcBef>
                  <a:spcAft>
                    <a:spcPct val="60000"/>
                  </a:spcAft>
                  <a:buClr>
                    <a:schemeClr val="bg2"/>
                  </a:buClr>
                  <a:buSzPct val="110000"/>
                  <a:buFont typeface="Webdings" pitchFamily="18" charset="2"/>
                  <a:buNone/>
                  <a:tabLst/>
                </a:pPr>
                <a:r>
                  <a:rPr kumimoji="0" lang="en-ZA" sz="1200" b="1" i="0" u="none" strike="noStrike" kern="1200" cap="none" normalizeH="0" baseline="0" dirty="0">
                    <a:ln>
                      <a:noFill/>
                    </a:ln>
                    <a:solidFill>
                      <a:schemeClr val="tx1"/>
                    </a:solidFill>
                    <a:effectLst/>
                    <a:latin typeface="Verdana" pitchFamily="34" charset="0"/>
                    <a:cs typeface="Arial" charset="0"/>
                  </a:rPr>
                  <a:t>ATTORNEY</a:t>
                </a:r>
                <a:endParaRPr kumimoji="0" lang="en-GB" sz="1200" b="1" i="0" u="none" strike="noStrike" kern="1200" cap="none" normalizeH="0" baseline="0" dirty="0">
                  <a:ln>
                    <a:noFill/>
                  </a:ln>
                  <a:solidFill>
                    <a:schemeClr val="tx1"/>
                  </a:solidFill>
                  <a:effectLst/>
                  <a:latin typeface="Verdana" pitchFamily="34" charset="0"/>
                  <a:cs typeface="Arial" charset="0"/>
                </a:endParaRPr>
              </a:p>
            </p:txBody>
          </p:sp>
        </p:grpSp>
        <p:grpSp>
          <p:nvGrpSpPr>
            <p:cNvPr id="20" name="Group 19">
              <a:extLst>
                <a:ext uri="{FF2B5EF4-FFF2-40B4-BE49-F238E27FC236}">
                  <a16:creationId xmlns:a16="http://schemas.microsoft.com/office/drawing/2014/main" id="{1A81B092-5AE7-60EE-CDE3-A4C86D62618F}"/>
                </a:ext>
              </a:extLst>
            </p:cNvPr>
            <p:cNvGrpSpPr/>
            <p:nvPr/>
          </p:nvGrpSpPr>
          <p:grpSpPr>
            <a:xfrm>
              <a:off x="2680618" y="3727990"/>
              <a:ext cx="767833" cy="38391"/>
              <a:chOff x="2878384" y="2947353"/>
              <a:chExt cx="767833" cy="38391"/>
            </a:xfrm>
          </p:grpSpPr>
          <p:sp>
            <p:nvSpPr>
              <p:cNvPr id="36" name="Straight Connector 33">
                <a:extLst>
                  <a:ext uri="{FF2B5EF4-FFF2-40B4-BE49-F238E27FC236}">
                    <a16:creationId xmlns:a16="http://schemas.microsoft.com/office/drawing/2014/main" id="{AD76BFD5-CC8F-B042-8338-CF1D5638D242}"/>
                  </a:ext>
                </a:extLst>
              </p:cNvPr>
              <p:cNvSpPr/>
              <p:nvPr/>
            </p:nvSpPr>
            <p:spPr>
              <a:xfrm rot="10019268">
                <a:off x="2878384" y="2956717"/>
                <a:ext cx="767833" cy="19664"/>
              </a:xfrm>
              <a:custGeom>
                <a:avLst/>
                <a:gdLst/>
                <a:ahLst/>
                <a:cxnLst/>
                <a:rect l="0" t="0" r="0" b="0"/>
                <a:pathLst>
                  <a:path>
                    <a:moveTo>
                      <a:pt x="0" y="9832"/>
                    </a:moveTo>
                    <a:lnTo>
                      <a:pt x="767833" y="983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7" name="Straight Connector 34">
                <a:extLst>
                  <a:ext uri="{FF2B5EF4-FFF2-40B4-BE49-F238E27FC236}">
                    <a16:creationId xmlns:a16="http://schemas.microsoft.com/office/drawing/2014/main" id="{44D4CFA0-6C93-0FE5-C011-2F83A94338BA}"/>
                  </a:ext>
                </a:extLst>
              </p:cNvPr>
              <p:cNvSpPr/>
              <p:nvPr/>
            </p:nvSpPr>
            <p:spPr>
              <a:xfrm rot="20819268">
                <a:off x="3243105" y="2947353"/>
                <a:ext cx="38391" cy="3839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1200" kern="1200" dirty="0"/>
              </a:p>
            </p:txBody>
          </p:sp>
        </p:grpSp>
        <p:grpSp>
          <p:nvGrpSpPr>
            <p:cNvPr id="21" name="Group 20">
              <a:extLst>
                <a:ext uri="{FF2B5EF4-FFF2-40B4-BE49-F238E27FC236}">
                  <a16:creationId xmlns:a16="http://schemas.microsoft.com/office/drawing/2014/main" id="{DF872EFA-FD36-B680-6863-30FDB6DFE9EA}"/>
                </a:ext>
              </a:extLst>
            </p:cNvPr>
            <p:cNvGrpSpPr/>
            <p:nvPr/>
          </p:nvGrpSpPr>
          <p:grpSpPr>
            <a:xfrm>
              <a:off x="387620" y="3581543"/>
              <a:ext cx="2464635" cy="998956"/>
              <a:chOff x="585386" y="2800906"/>
              <a:chExt cx="2464635" cy="998956"/>
            </a:xfrm>
          </p:grpSpPr>
          <p:sp>
            <p:nvSpPr>
              <p:cNvPr id="34" name="Oval 33">
                <a:extLst>
                  <a:ext uri="{FF2B5EF4-FFF2-40B4-BE49-F238E27FC236}">
                    <a16:creationId xmlns:a16="http://schemas.microsoft.com/office/drawing/2014/main" id="{87DEC6ED-98F1-5F71-4E20-AA7ADBF4ABD0}"/>
                  </a:ext>
                </a:extLst>
              </p:cNvPr>
              <p:cNvSpPr/>
              <p:nvPr/>
            </p:nvSpPr>
            <p:spPr>
              <a:xfrm>
                <a:off x="585386" y="2800906"/>
                <a:ext cx="2464635" cy="998956"/>
              </a:xfrm>
              <a:prstGeom prst="ellipse">
                <a:avLst/>
              </a:prstGeom>
              <a:solidFill>
                <a:srgbClr val="E5FBC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5" name="Oval 36">
                <a:extLst>
                  <a:ext uri="{FF2B5EF4-FFF2-40B4-BE49-F238E27FC236}">
                    <a16:creationId xmlns:a16="http://schemas.microsoft.com/office/drawing/2014/main" id="{75B6D30E-CB3F-7258-EAC2-B6199E8C3B41}"/>
                  </a:ext>
                </a:extLst>
              </p:cNvPr>
              <p:cNvSpPr/>
              <p:nvPr/>
            </p:nvSpPr>
            <p:spPr>
              <a:xfrm>
                <a:off x="946323" y="2947200"/>
                <a:ext cx="1742761" cy="7063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342900" marR="0" lvl="0" indent="-342900" algn="ctr" defTabSz="914400" rtl="0" eaLnBrk="1" fontAlgn="base" latinLnBrk="0" hangingPunct="1">
                  <a:lnSpc>
                    <a:spcPct val="100000"/>
                  </a:lnSpc>
                  <a:spcBef>
                    <a:spcPct val="0"/>
                  </a:spcBef>
                  <a:spcAft>
                    <a:spcPct val="60000"/>
                  </a:spcAft>
                  <a:buClr>
                    <a:schemeClr val="bg2"/>
                  </a:buClr>
                  <a:buSzPct val="110000"/>
                  <a:buFont typeface="Webdings" pitchFamily="18" charset="2"/>
                  <a:buNone/>
                  <a:tabLst/>
                </a:pPr>
                <a:r>
                  <a:rPr kumimoji="0" lang="en-ZA" sz="1200" b="1" i="0" u="none" strike="noStrike" kern="1200" cap="none" normalizeH="0" baseline="0" dirty="0">
                    <a:ln>
                      <a:noFill/>
                    </a:ln>
                    <a:solidFill>
                      <a:schemeClr val="tx1"/>
                    </a:solidFill>
                    <a:effectLst/>
                    <a:latin typeface="Verdana" pitchFamily="34" charset="0"/>
                    <a:cs typeface="Arial" charset="0"/>
                  </a:rPr>
                  <a:t>COURT/CIPC</a:t>
                </a:r>
                <a:endParaRPr kumimoji="0" lang="en-GB" sz="1200" b="1" i="0" u="none" strike="noStrike" kern="1200" cap="none" normalizeH="0" baseline="0" dirty="0">
                  <a:ln>
                    <a:noFill/>
                  </a:ln>
                  <a:solidFill>
                    <a:schemeClr val="tx1"/>
                  </a:solidFill>
                  <a:effectLst/>
                  <a:latin typeface="Verdana" pitchFamily="34" charset="0"/>
                  <a:cs typeface="Arial" charset="0"/>
                </a:endParaRPr>
              </a:p>
            </p:txBody>
          </p:sp>
        </p:grpSp>
        <p:grpSp>
          <p:nvGrpSpPr>
            <p:cNvPr id="22" name="Group 21">
              <a:extLst>
                <a:ext uri="{FF2B5EF4-FFF2-40B4-BE49-F238E27FC236}">
                  <a16:creationId xmlns:a16="http://schemas.microsoft.com/office/drawing/2014/main" id="{E94C616C-A11A-6434-1C4C-DFADA382C1DF}"/>
                </a:ext>
              </a:extLst>
            </p:cNvPr>
            <p:cNvGrpSpPr/>
            <p:nvPr/>
          </p:nvGrpSpPr>
          <p:grpSpPr>
            <a:xfrm>
              <a:off x="2402831" y="3132585"/>
              <a:ext cx="1051833" cy="52591"/>
              <a:chOff x="2600597" y="2351948"/>
              <a:chExt cx="1051833" cy="52591"/>
            </a:xfrm>
          </p:grpSpPr>
          <p:sp>
            <p:nvSpPr>
              <p:cNvPr id="32" name="Straight Connector 37">
                <a:extLst>
                  <a:ext uri="{FF2B5EF4-FFF2-40B4-BE49-F238E27FC236}">
                    <a16:creationId xmlns:a16="http://schemas.microsoft.com/office/drawing/2014/main" id="{8DC780EF-A765-E3C4-C06B-D502092DD4D0}"/>
                  </a:ext>
                </a:extLst>
              </p:cNvPr>
              <p:cNvSpPr/>
              <p:nvPr/>
            </p:nvSpPr>
            <p:spPr>
              <a:xfrm rot="11602678">
                <a:off x="2600597" y="2368412"/>
                <a:ext cx="1051833" cy="19664"/>
              </a:xfrm>
              <a:custGeom>
                <a:avLst/>
                <a:gdLst/>
                <a:ahLst/>
                <a:cxnLst/>
                <a:rect l="0" t="0" r="0" b="0"/>
                <a:pathLst>
                  <a:path>
                    <a:moveTo>
                      <a:pt x="0" y="9832"/>
                    </a:moveTo>
                    <a:lnTo>
                      <a:pt x="1051833" y="983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3" name="Straight Connector 38">
                <a:extLst>
                  <a:ext uri="{FF2B5EF4-FFF2-40B4-BE49-F238E27FC236}">
                    <a16:creationId xmlns:a16="http://schemas.microsoft.com/office/drawing/2014/main" id="{60B265D3-B3B6-BD3B-934E-3F88490D564A}"/>
                  </a:ext>
                </a:extLst>
              </p:cNvPr>
              <p:cNvSpPr/>
              <p:nvPr/>
            </p:nvSpPr>
            <p:spPr>
              <a:xfrm rot="22402678">
                <a:off x="3100218" y="2351948"/>
                <a:ext cx="52591" cy="5259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1200" kern="1200" dirty="0"/>
              </a:p>
            </p:txBody>
          </p:sp>
        </p:grpSp>
        <p:grpSp>
          <p:nvGrpSpPr>
            <p:cNvPr id="23" name="Group 22">
              <a:extLst>
                <a:ext uri="{FF2B5EF4-FFF2-40B4-BE49-F238E27FC236}">
                  <a16:creationId xmlns:a16="http://schemas.microsoft.com/office/drawing/2014/main" id="{729A2D3D-FE00-2BE4-38A6-3C171AE84586}"/>
                </a:ext>
              </a:extLst>
            </p:cNvPr>
            <p:cNvGrpSpPr/>
            <p:nvPr/>
          </p:nvGrpSpPr>
          <p:grpSpPr>
            <a:xfrm>
              <a:off x="531643" y="2285405"/>
              <a:ext cx="1967224" cy="1074617"/>
              <a:chOff x="729409" y="1504768"/>
              <a:chExt cx="1967224" cy="1074617"/>
            </a:xfrm>
          </p:grpSpPr>
          <p:sp>
            <p:nvSpPr>
              <p:cNvPr id="30" name="Oval 29">
                <a:extLst>
                  <a:ext uri="{FF2B5EF4-FFF2-40B4-BE49-F238E27FC236}">
                    <a16:creationId xmlns:a16="http://schemas.microsoft.com/office/drawing/2014/main" id="{EFFC5FF5-F793-4B63-DD09-29FA23EB11B1}"/>
                  </a:ext>
                </a:extLst>
              </p:cNvPr>
              <p:cNvSpPr/>
              <p:nvPr/>
            </p:nvSpPr>
            <p:spPr>
              <a:xfrm>
                <a:off x="729409" y="1504768"/>
                <a:ext cx="1967224" cy="1074617"/>
              </a:xfrm>
              <a:prstGeom prst="ellipse">
                <a:avLst/>
              </a:prstGeom>
              <a:solidFill>
                <a:srgbClr val="E5FBC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1" name="Oval 40">
                <a:extLst>
                  <a:ext uri="{FF2B5EF4-FFF2-40B4-BE49-F238E27FC236}">
                    <a16:creationId xmlns:a16="http://schemas.microsoft.com/office/drawing/2014/main" id="{45C84BF8-40C5-48E4-9C67-F14DF61FF34A}"/>
                  </a:ext>
                </a:extLst>
              </p:cNvPr>
              <p:cNvSpPr/>
              <p:nvPr/>
            </p:nvSpPr>
            <p:spPr>
              <a:xfrm>
                <a:off x="1017502" y="1662142"/>
                <a:ext cx="1391038" cy="7598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marL="342900" marR="0" lvl="0" indent="-342900" algn="ctr" defTabSz="914400" rtl="0" eaLnBrk="1" fontAlgn="base" latinLnBrk="0" hangingPunct="1">
                  <a:lnSpc>
                    <a:spcPct val="100000"/>
                  </a:lnSpc>
                  <a:spcBef>
                    <a:spcPct val="0"/>
                  </a:spcBef>
                  <a:spcAft>
                    <a:spcPct val="60000"/>
                  </a:spcAft>
                  <a:buClr>
                    <a:schemeClr val="bg2"/>
                  </a:buClr>
                  <a:buSzPct val="110000"/>
                  <a:buFont typeface="Webdings" pitchFamily="18" charset="2"/>
                  <a:buNone/>
                  <a:tabLst/>
                </a:pPr>
                <a:r>
                  <a:rPr kumimoji="0" lang="en-ZA" sz="1200" b="1" i="0" u="none" strike="noStrike" kern="1200" cap="none" normalizeH="0" baseline="0" dirty="0">
                    <a:ln>
                      <a:noFill/>
                    </a:ln>
                    <a:solidFill>
                      <a:schemeClr val="tx1"/>
                    </a:solidFill>
                    <a:effectLst/>
                    <a:latin typeface="Verdana" pitchFamily="34" charset="0"/>
                    <a:cs typeface="Arial" charset="0"/>
                  </a:rPr>
                  <a:t>EMPLOYEES</a:t>
                </a:r>
                <a:endParaRPr kumimoji="0" lang="en-GB" sz="1200" b="1" i="0" u="none" strike="noStrike" kern="1200" cap="none" normalizeH="0" baseline="0" dirty="0">
                  <a:ln>
                    <a:noFill/>
                  </a:ln>
                  <a:solidFill>
                    <a:schemeClr val="tx1"/>
                  </a:solidFill>
                  <a:effectLst/>
                  <a:latin typeface="Verdana" pitchFamily="34" charset="0"/>
                  <a:cs typeface="Arial" charset="0"/>
                </a:endParaRPr>
              </a:p>
            </p:txBody>
          </p:sp>
        </p:grpSp>
        <p:grpSp>
          <p:nvGrpSpPr>
            <p:cNvPr id="24" name="Group 23">
              <a:extLst>
                <a:ext uri="{FF2B5EF4-FFF2-40B4-BE49-F238E27FC236}">
                  <a16:creationId xmlns:a16="http://schemas.microsoft.com/office/drawing/2014/main" id="{33725A2A-3610-A19E-AF15-272C0C914B8A}"/>
                </a:ext>
              </a:extLst>
            </p:cNvPr>
            <p:cNvGrpSpPr/>
            <p:nvPr/>
          </p:nvGrpSpPr>
          <p:grpSpPr>
            <a:xfrm>
              <a:off x="1780012" y="2462839"/>
              <a:ext cx="1968449" cy="98422"/>
              <a:chOff x="1977778" y="1682202"/>
              <a:chExt cx="1968449" cy="98422"/>
            </a:xfrm>
          </p:grpSpPr>
          <p:sp>
            <p:nvSpPr>
              <p:cNvPr id="28" name="Straight Connector 41">
                <a:extLst>
                  <a:ext uri="{FF2B5EF4-FFF2-40B4-BE49-F238E27FC236}">
                    <a16:creationId xmlns:a16="http://schemas.microsoft.com/office/drawing/2014/main" id="{B8DF16CD-5AD2-77C1-6BC4-05C65F53C593}"/>
                  </a:ext>
                </a:extLst>
              </p:cNvPr>
              <p:cNvSpPr/>
              <p:nvPr/>
            </p:nvSpPr>
            <p:spPr>
              <a:xfrm rot="12773624">
                <a:off x="1977778" y="1721580"/>
                <a:ext cx="1968449" cy="19664"/>
              </a:xfrm>
              <a:custGeom>
                <a:avLst/>
                <a:gdLst/>
                <a:ahLst/>
                <a:cxnLst/>
                <a:rect l="0" t="0" r="0" b="0"/>
                <a:pathLst>
                  <a:path>
                    <a:moveTo>
                      <a:pt x="0" y="9832"/>
                    </a:moveTo>
                    <a:lnTo>
                      <a:pt x="1968449" y="983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9" name="Straight Connector 42">
                <a:extLst>
                  <a:ext uri="{FF2B5EF4-FFF2-40B4-BE49-F238E27FC236}">
                    <a16:creationId xmlns:a16="http://schemas.microsoft.com/office/drawing/2014/main" id="{4AE75FA7-FA67-9C73-79BD-2BAEB68A26AE}"/>
                  </a:ext>
                </a:extLst>
              </p:cNvPr>
              <p:cNvSpPr/>
              <p:nvPr/>
            </p:nvSpPr>
            <p:spPr>
              <a:xfrm rot="23573624">
                <a:off x="2912791" y="1682202"/>
                <a:ext cx="98422" cy="9842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ZA" sz="1200" kern="1200" dirty="0"/>
              </a:p>
            </p:txBody>
          </p:sp>
        </p:grpSp>
        <p:grpSp>
          <p:nvGrpSpPr>
            <p:cNvPr id="25" name="Group 24">
              <a:extLst>
                <a:ext uri="{FF2B5EF4-FFF2-40B4-BE49-F238E27FC236}">
                  <a16:creationId xmlns:a16="http://schemas.microsoft.com/office/drawing/2014/main" id="{AC5B8B7B-2F86-C66B-F07A-8F85B5F9B81F}"/>
                </a:ext>
              </a:extLst>
            </p:cNvPr>
            <p:cNvGrpSpPr/>
            <p:nvPr/>
          </p:nvGrpSpPr>
          <p:grpSpPr>
            <a:xfrm>
              <a:off x="197768" y="1068443"/>
              <a:ext cx="2213437" cy="998956"/>
              <a:chOff x="395534" y="287806"/>
              <a:chExt cx="2213437" cy="998956"/>
            </a:xfrm>
          </p:grpSpPr>
          <p:sp>
            <p:nvSpPr>
              <p:cNvPr id="26" name="Oval 25">
                <a:extLst>
                  <a:ext uri="{FF2B5EF4-FFF2-40B4-BE49-F238E27FC236}">
                    <a16:creationId xmlns:a16="http://schemas.microsoft.com/office/drawing/2014/main" id="{5863EA18-318E-A555-E3C2-4EC8FEA7E9F2}"/>
                  </a:ext>
                </a:extLst>
              </p:cNvPr>
              <p:cNvSpPr/>
              <p:nvPr/>
            </p:nvSpPr>
            <p:spPr>
              <a:xfrm>
                <a:off x="395534" y="287806"/>
                <a:ext cx="2213437" cy="998956"/>
              </a:xfrm>
              <a:prstGeom prst="ellipse">
                <a:avLst/>
              </a:prstGeom>
              <a:solidFill>
                <a:srgbClr val="E5FBC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Oval 44">
                <a:extLst>
                  <a:ext uri="{FF2B5EF4-FFF2-40B4-BE49-F238E27FC236}">
                    <a16:creationId xmlns:a16="http://schemas.microsoft.com/office/drawing/2014/main" id="{E38599E5-DBCE-A273-5694-A0D978F55B3F}"/>
                  </a:ext>
                </a:extLst>
              </p:cNvPr>
              <p:cNvSpPr/>
              <p:nvPr/>
            </p:nvSpPr>
            <p:spPr>
              <a:xfrm>
                <a:off x="719684" y="434100"/>
                <a:ext cx="1565137" cy="7063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342900" marR="0" lvl="0" indent="-342900" algn="ctr" defTabSz="914400" rtl="0" eaLnBrk="1" fontAlgn="base" latinLnBrk="0" hangingPunct="1">
                  <a:lnSpc>
                    <a:spcPct val="100000"/>
                  </a:lnSpc>
                  <a:spcBef>
                    <a:spcPct val="0"/>
                  </a:spcBef>
                  <a:spcAft>
                    <a:spcPct val="60000"/>
                  </a:spcAft>
                  <a:buClr>
                    <a:schemeClr val="bg2"/>
                  </a:buClr>
                  <a:buSzPct val="110000"/>
                  <a:buFont typeface="Webdings" pitchFamily="18" charset="2"/>
                  <a:buNone/>
                  <a:tabLst/>
                </a:pPr>
                <a:r>
                  <a:rPr kumimoji="0" lang="en-ZA" sz="1200" b="1" i="0" u="none" strike="noStrike" kern="1200" cap="none" normalizeH="0" baseline="0" dirty="0">
                    <a:ln>
                      <a:noFill/>
                    </a:ln>
                    <a:solidFill>
                      <a:schemeClr val="tx1"/>
                    </a:solidFill>
                    <a:effectLst/>
                    <a:latin typeface="Verdana" pitchFamily="34" charset="0"/>
                    <a:cs typeface="Arial" charset="0"/>
                  </a:rPr>
                  <a:t>DIRECTORS</a:t>
                </a:r>
                <a:endParaRPr kumimoji="0" lang="en-GB" sz="1200" b="1" i="0" u="none" strike="noStrike" kern="1200" cap="none" normalizeH="0" baseline="0" dirty="0">
                  <a:ln>
                    <a:noFill/>
                  </a:ln>
                  <a:solidFill>
                    <a:schemeClr val="tx1"/>
                  </a:solidFill>
                  <a:effectLst/>
                  <a:latin typeface="Verdana" pitchFamily="34" charset="0"/>
                  <a:cs typeface="Arial" charset="0"/>
                </a:endParaRPr>
              </a:p>
            </p:txBody>
          </p:sp>
        </p:grpSp>
      </p:grpSp>
      <p:sp>
        <p:nvSpPr>
          <p:cNvPr id="3" name="Slide Number Placeholder 2">
            <a:extLst>
              <a:ext uri="{FF2B5EF4-FFF2-40B4-BE49-F238E27FC236}">
                <a16:creationId xmlns:a16="http://schemas.microsoft.com/office/drawing/2014/main" id="{19B5D43F-FDBE-32A6-86E4-5C1C4DDBDEEC}"/>
              </a:ext>
            </a:extLst>
          </p:cNvPr>
          <p:cNvSpPr>
            <a:spLocks noGrp="1"/>
          </p:cNvSpPr>
          <p:nvPr>
            <p:ph type="sldNum" sz="quarter" idx="12"/>
          </p:nvPr>
        </p:nvSpPr>
        <p:spPr/>
        <p:txBody>
          <a:bodyPr/>
          <a:lstStyle/>
          <a:p>
            <a:fld id="{7DD74DEA-8547-FA46-8D4B-08CE59C0E1D7}" type="slidenum">
              <a:rPr lang="en-US" smtClean="0"/>
              <a:t>26</a:t>
            </a:fld>
            <a:endParaRPr lang="en-US"/>
          </a:p>
        </p:txBody>
      </p:sp>
    </p:spTree>
    <p:extLst>
      <p:ext uri="{BB962C8B-B14F-4D97-AF65-F5344CB8AC3E}">
        <p14:creationId xmlns:p14="http://schemas.microsoft.com/office/powerpoint/2010/main" val="1788882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98B4A-7696-4107-998B-B5578979F60E}"/>
              </a:ext>
            </a:extLst>
          </p:cNvPr>
          <p:cNvSpPr>
            <a:spLocks noGrp="1"/>
          </p:cNvSpPr>
          <p:nvPr>
            <p:ph type="title"/>
          </p:nvPr>
        </p:nvSpPr>
        <p:spPr/>
        <p:txBody>
          <a:bodyPr>
            <a:normAutofit/>
          </a:bodyPr>
          <a:lstStyle/>
          <a:p>
            <a:r>
              <a:rPr lang="en-US" sz="2400" b="1" dirty="0"/>
              <a:t>1.7 Overview of the business rescue procedure/process</a:t>
            </a:r>
          </a:p>
        </p:txBody>
      </p:sp>
      <p:sp>
        <p:nvSpPr>
          <p:cNvPr id="3" name="Content Placeholder 2">
            <a:extLst>
              <a:ext uri="{FF2B5EF4-FFF2-40B4-BE49-F238E27FC236}">
                <a16:creationId xmlns:a16="http://schemas.microsoft.com/office/drawing/2014/main" id="{5B72ED02-2906-4863-957C-D7F336C69BA4}"/>
              </a:ext>
            </a:extLst>
          </p:cNvPr>
          <p:cNvSpPr>
            <a:spLocks noGrp="1"/>
          </p:cNvSpPr>
          <p:nvPr>
            <p:ph idx="1"/>
          </p:nvPr>
        </p:nvSpPr>
        <p:spPr>
          <a:xfrm>
            <a:off x="838200" y="1429305"/>
            <a:ext cx="10515600" cy="4747658"/>
          </a:xfrm>
        </p:spPr>
        <p:txBody>
          <a:bodyPr/>
          <a:lstStyle/>
          <a:p>
            <a:endParaRPr lang="en-US" dirty="0"/>
          </a:p>
          <a:p>
            <a:endParaRPr lang="en-US" dirty="0"/>
          </a:p>
        </p:txBody>
      </p:sp>
      <p:pic>
        <p:nvPicPr>
          <p:cNvPr id="6" name="Picture 5">
            <a:extLst>
              <a:ext uri="{FF2B5EF4-FFF2-40B4-BE49-F238E27FC236}">
                <a16:creationId xmlns:a16="http://schemas.microsoft.com/office/drawing/2014/main" id="{150A2C46-0123-4F85-A244-E4C086157B4E}"/>
              </a:ext>
            </a:extLst>
          </p:cNvPr>
          <p:cNvPicPr>
            <a:picLocks noChangeAspect="1"/>
          </p:cNvPicPr>
          <p:nvPr/>
        </p:nvPicPr>
        <p:blipFill rotWithShape="1">
          <a:blip r:embed="rId2">
            <a:extLst>
              <a:ext uri="{28A0092B-C50C-407E-A947-70E740481C1C}">
                <a14:useLocalDpi xmlns:a14="http://schemas.microsoft.com/office/drawing/2010/main" val="0"/>
              </a:ext>
            </a:extLst>
          </a:blip>
          <a:srcRect l="29684" t="25751" r="17243" b="12354"/>
          <a:stretch/>
        </p:blipFill>
        <p:spPr bwMode="auto">
          <a:xfrm>
            <a:off x="1296955" y="1429306"/>
            <a:ext cx="9209313" cy="4976336"/>
          </a:xfrm>
          <a:prstGeom prst="rect">
            <a:avLst/>
          </a:prstGeom>
          <a:ln>
            <a:noFill/>
          </a:ln>
          <a:extLst>
            <a:ext uri="{53640926-AAD7-44D8-BBD7-CCE9431645EC}">
              <a14:shadowObscured xmlns:a14="http://schemas.microsoft.com/office/drawing/2010/main"/>
            </a:ext>
          </a:extLst>
        </p:spPr>
      </p:pic>
      <p:sp>
        <p:nvSpPr>
          <p:cNvPr id="9" name="Rectangle 8">
            <a:extLst>
              <a:ext uri="{FF2B5EF4-FFF2-40B4-BE49-F238E27FC236}">
                <a16:creationId xmlns:a16="http://schemas.microsoft.com/office/drawing/2014/main" id="{C36608CA-33E6-4A2D-B789-333D17C4CC7F}"/>
              </a:ext>
            </a:extLst>
          </p:cNvPr>
          <p:cNvSpPr/>
          <p:nvPr/>
        </p:nvSpPr>
        <p:spPr>
          <a:xfrm>
            <a:off x="10058400" y="6072326"/>
            <a:ext cx="248575" cy="1864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E6AD2FB6-1E45-BFD4-B1B7-3A0AEF9CF06C}"/>
              </a:ext>
            </a:extLst>
          </p:cNvPr>
          <p:cNvSpPr>
            <a:spLocks noGrp="1"/>
          </p:cNvSpPr>
          <p:nvPr>
            <p:ph type="sldNum" sz="quarter" idx="12"/>
          </p:nvPr>
        </p:nvSpPr>
        <p:spPr/>
        <p:txBody>
          <a:bodyPr/>
          <a:lstStyle/>
          <a:p>
            <a:fld id="{7DD74DEA-8547-FA46-8D4B-08CE59C0E1D7}" type="slidenum">
              <a:rPr lang="en-US" smtClean="0"/>
              <a:t>27</a:t>
            </a:fld>
            <a:endParaRPr lang="en-US"/>
          </a:p>
        </p:txBody>
      </p:sp>
    </p:spTree>
    <p:extLst>
      <p:ext uri="{BB962C8B-B14F-4D97-AF65-F5344CB8AC3E}">
        <p14:creationId xmlns:p14="http://schemas.microsoft.com/office/powerpoint/2010/main" val="2581831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98B4A-7696-4107-998B-B5578979F60E}"/>
              </a:ext>
            </a:extLst>
          </p:cNvPr>
          <p:cNvSpPr>
            <a:spLocks noGrp="1"/>
          </p:cNvSpPr>
          <p:nvPr>
            <p:ph type="title"/>
          </p:nvPr>
        </p:nvSpPr>
        <p:spPr/>
        <p:txBody>
          <a:bodyPr>
            <a:normAutofit/>
          </a:bodyPr>
          <a:lstStyle/>
          <a:p>
            <a:r>
              <a:rPr lang="en-US" sz="2400" b="1" dirty="0"/>
              <a:t>1.7 Overview of the business rescue procedure/process</a:t>
            </a:r>
          </a:p>
        </p:txBody>
      </p:sp>
      <p:sp>
        <p:nvSpPr>
          <p:cNvPr id="3" name="Content Placeholder 2">
            <a:extLst>
              <a:ext uri="{FF2B5EF4-FFF2-40B4-BE49-F238E27FC236}">
                <a16:creationId xmlns:a16="http://schemas.microsoft.com/office/drawing/2014/main" id="{5B72ED02-2906-4863-957C-D7F336C69BA4}"/>
              </a:ext>
            </a:extLst>
          </p:cNvPr>
          <p:cNvSpPr>
            <a:spLocks noGrp="1"/>
          </p:cNvSpPr>
          <p:nvPr>
            <p:ph idx="1"/>
          </p:nvPr>
        </p:nvSpPr>
        <p:spPr>
          <a:xfrm>
            <a:off x="838200" y="1429305"/>
            <a:ext cx="10515600" cy="4747658"/>
          </a:xfrm>
        </p:spPr>
        <p:txBody>
          <a:bodyPr/>
          <a:lstStyle/>
          <a:p>
            <a:endParaRPr lang="en-US" dirty="0"/>
          </a:p>
          <a:p>
            <a:endParaRPr lang="en-US" dirty="0"/>
          </a:p>
        </p:txBody>
      </p:sp>
      <p:sp>
        <p:nvSpPr>
          <p:cNvPr id="9" name="Rectangle 8">
            <a:extLst>
              <a:ext uri="{FF2B5EF4-FFF2-40B4-BE49-F238E27FC236}">
                <a16:creationId xmlns:a16="http://schemas.microsoft.com/office/drawing/2014/main" id="{C36608CA-33E6-4A2D-B789-333D17C4CC7F}"/>
              </a:ext>
            </a:extLst>
          </p:cNvPr>
          <p:cNvSpPr/>
          <p:nvPr/>
        </p:nvSpPr>
        <p:spPr>
          <a:xfrm>
            <a:off x="10058400" y="6072326"/>
            <a:ext cx="248575" cy="1864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8F5E1E4-B783-BACE-0A5F-714AED91B6C4}"/>
              </a:ext>
            </a:extLst>
          </p:cNvPr>
          <p:cNvPicPr>
            <a:picLocks noChangeAspect="1"/>
          </p:cNvPicPr>
          <p:nvPr/>
        </p:nvPicPr>
        <p:blipFill rotWithShape="1">
          <a:blip r:embed="rId2"/>
          <a:srcRect l="21792" t="24766" r="17135" b="10437"/>
          <a:stretch/>
        </p:blipFill>
        <p:spPr bwMode="auto">
          <a:xfrm>
            <a:off x="838201" y="1347511"/>
            <a:ext cx="9525952" cy="4911246"/>
          </a:xfrm>
          <a:prstGeom prst="rect">
            <a:avLst/>
          </a:prstGeom>
          <a:ln>
            <a:noFill/>
          </a:ln>
          <a:extLst>
            <a:ext uri="{53640926-AAD7-44D8-BBD7-CCE9431645EC}">
              <a14:shadowObscured xmlns:a14="http://schemas.microsoft.com/office/drawing/2010/main"/>
            </a:ext>
          </a:extLst>
        </p:spPr>
      </p:pic>
      <p:sp>
        <p:nvSpPr>
          <p:cNvPr id="5" name="Slide Number Placeholder 4">
            <a:extLst>
              <a:ext uri="{FF2B5EF4-FFF2-40B4-BE49-F238E27FC236}">
                <a16:creationId xmlns:a16="http://schemas.microsoft.com/office/drawing/2014/main" id="{44536DD4-5015-2AD7-9BC4-A645B203E4AA}"/>
              </a:ext>
            </a:extLst>
          </p:cNvPr>
          <p:cNvSpPr>
            <a:spLocks noGrp="1"/>
          </p:cNvSpPr>
          <p:nvPr>
            <p:ph type="sldNum" sz="quarter" idx="12"/>
          </p:nvPr>
        </p:nvSpPr>
        <p:spPr/>
        <p:txBody>
          <a:bodyPr/>
          <a:lstStyle/>
          <a:p>
            <a:fld id="{7DD74DEA-8547-FA46-8D4B-08CE59C0E1D7}" type="slidenum">
              <a:rPr lang="en-US" smtClean="0"/>
              <a:t>28</a:t>
            </a:fld>
            <a:endParaRPr lang="en-US"/>
          </a:p>
        </p:txBody>
      </p:sp>
    </p:spTree>
    <p:extLst>
      <p:ext uri="{BB962C8B-B14F-4D97-AF65-F5344CB8AC3E}">
        <p14:creationId xmlns:p14="http://schemas.microsoft.com/office/powerpoint/2010/main" val="29724066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98B4A-7696-4107-998B-B5578979F60E}"/>
              </a:ext>
            </a:extLst>
          </p:cNvPr>
          <p:cNvSpPr>
            <a:spLocks noGrp="1"/>
          </p:cNvSpPr>
          <p:nvPr>
            <p:ph type="title"/>
          </p:nvPr>
        </p:nvSpPr>
        <p:spPr/>
        <p:txBody>
          <a:bodyPr>
            <a:normAutofit/>
          </a:bodyPr>
          <a:lstStyle/>
          <a:p>
            <a:r>
              <a:rPr lang="en-US" sz="2400" b="1" dirty="0"/>
              <a:t>1.7 Overview of the business rescue procedure/process</a:t>
            </a:r>
          </a:p>
        </p:txBody>
      </p:sp>
      <p:sp>
        <p:nvSpPr>
          <p:cNvPr id="3" name="Content Placeholder 2">
            <a:extLst>
              <a:ext uri="{FF2B5EF4-FFF2-40B4-BE49-F238E27FC236}">
                <a16:creationId xmlns:a16="http://schemas.microsoft.com/office/drawing/2014/main" id="{5B72ED02-2906-4863-957C-D7F336C69BA4}"/>
              </a:ext>
            </a:extLst>
          </p:cNvPr>
          <p:cNvSpPr>
            <a:spLocks noGrp="1"/>
          </p:cNvSpPr>
          <p:nvPr>
            <p:ph idx="1"/>
          </p:nvPr>
        </p:nvSpPr>
        <p:spPr>
          <a:xfrm>
            <a:off x="838200" y="1429305"/>
            <a:ext cx="10515600" cy="4747658"/>
          </a:xfrm>
        </p:spPr>
        <p:txBody>
          <a:bodyPr/>
          <a:lstStyle/>
          <a:p>
            <a:endParaRPr lang="en-US" dirty="0"/>
          </a:p>
          <a:p>
            <a:endParaRPr lang="en-US" dirty="0"/>
          </a:p>
        </p:txBody>
      </p:sp>
      <p:sp>
        <p:nvSpPr>
          <p:cNvPr id="9" name="Rectangle 8">
            <a:extLst>
              <a:ext uri="{FF2B5EF4-FFF2-40B4-BE49-F238E27FC236}">
                <a16:creationId xmlns:a16="http://schemas.microsoft.com/office/drawing/2014/main" id="{C36608CA-33E6-4A2D-B789-333D17C4CC7F}"/>
              </a:ext>
            </a:extLst>
          </p:cNvPr>
          <p:cNvSpPr/>
          <p:nvPr/>
        </p:nvSpPr>
        <p:spPr>
          <a:xfrm>
            <a:off x="10058400" y="6072326"/>
            <a:ext cx="248575" cy="1864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74465A8-8D42-76F9-25F5-423AEFBBD6DF}"/>
              </a:ext>
            </a:extLst>
          </p:cNvPr>
          <p:cNvPicPr>
            <a:picLocks noChangeAspect="1"/>
          </p:cNvPicPr>
          <p:nvPr/>
        </p:nvPicPr>
        <p:blipFill rotWithShape="1">
          <a:blip r:embed="rId2">
            <a:extLst>
              <a:ext uri="{28A0092B-C50C-407E-A947-70E740481C1C}">
                <a14:useLocalDpi xmlns:a14="http://schemas.microsoft.com/office/drawing/2010/main" val="0"/>
              </a:ext>
            </a:extLst>
          </a:blip>
          <a:srcRect l="22096" t="25586" r="17147" b="4206"/>
          <a:stretch/>
        </p:blipFill>
        <p:spPr bwMode="auto">
          <a:xfrm>
            <a:off x="1242874" y="1367160"/>
            <a:ext cx="9223513" cy="4879969"/>
          </a:xfrm>
          <a:prstGeom prst="rect">
            <a:avLst/>
          </a:prstGeom>
          <a:ln>
            <a:noFill/>
          </a:ln>
          <a:extLst>
            <a:ext uri="{53640926-AAD7-44D8-BBD7-CCE9431645EC}">
              <a14:shadowObscured xmlns:a14="http://schemas.microsoft.com/office/drawing/2010/main"/>
            </a:ext>
          </a:extLst>
        </p:spPr>
      </p:pic>
      <p:sp>
        <p:nvSpPr>
          <p:cNvPr id="4" name="Slide Number Placeholder 3">
            <a:extLst>
              <a:ext uri="{FF2B5EF4-FFF2-40B4-BE49-F238E27FC236}">
                <a16:creationId xmlns:a16="http://schemas.microsoft.com/office/drawing/2014/main" id="{D81EDF31-7C18-B39C-3985-C61232029EB0}"/>
              </a:ext>
            </a:extLst>
          </p:cNvPr>
          <p:cNvSpPr>
            <a:spLocks noGrp="1"/>
          </p:cNvSpPr>
          <p:nvPr>
            <p:ph type="sldNum" sz="quarter" idx="12"/>
          </p:nvPr>
        </p:nvSpPr>
        <p:spPr/>
        <p:txBody>
          <a:bodyPr/>
          <a:lstStyle/>
          <a:p>
            <a:fld id="{7DD74DEA-8547-FA46-8D4B-08CE59C0E1D7}" type="slidenum">
              <a:rPr lang="en-US" smtClean="0"/>
              <a:t>29</a:t>
            </a:fld>
            <a:endParaRPr lang="en-US"/>
          </a:p>
        </p:txBody>
      </p:sp>
    </p:spTree>
    <p:extLst>
      <p:ext uri="{BB962C8B-B14F-4D97-AF65-F5344CB8AC3E}">
        <p14:creationId xmlns:p14="http://schemas.microsoft.com/office/powerpoint/2010/main" val="1596959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799D0-372C-4D17-9445-6F1FB90A2AD2}"/>
              </a:ext>
            </a:extLst>
          </p:cNvPr>
          <p:cNvSpPr>
            <a:spLocks noGrp="1"/>
          </p:cNvSpPr>
          <p:nvPr>
            <p:ph type="title"/>
          </p:nvPr>
        </p:nvSpPr>
        <p:spPr/>
        <p:txBody>
          <a:bodyPr>
            <a:normAutofit/>
          </a:bodyPr>
          <a:lstStyle/>
          <a:p>
            <a:r>
              <a:rPr lang="en-US" sz="3200" b="1" dirty="0"/>
              <a:t>Outline of Presentation</a:t>
            </a:r>
          </a:p>
        </p:txBody>
      </p:sp>
      <p:sp>
        <p:nvSpPr>
          <p:cNvPr id="3" name="Content Placeholder 2">
            <a:extLst>
              <a:ext uri="{FF2B5EF4-FFF2-40B4-BE49-F238E27FC236}">
                <a16:creationId xmlns:a16="http://schemas.microsoft.com/office/drawing/2014/main" id="{FBA7FED2-DA90-48C1-9A18-0E0F8274F0BC}"/>
              </a:ext>
            </a:extLst>
          </p:cNvPr>
          <p:cNvSpPr>
            <a:spLocks noGrp="1"/>
          </p:cNvSpPr>
          <p:nvPr>
            <p:ph idx="1"/>
          </p:nvPr>
        </p:nvSpPr>
        <p:spPr/>
        <p:txBody>
          <a:bodyPr>
            <a:normAutofit fontScale="92500" lnSpcReduction="10000"/>
          </a:bodyPr>
          <a:lstStyle/>
          <a:p>
            <a:r>
              <a:rPr lang="en-US" sz="2400" dirty="0"/>
              <a:t>General Introduction and a bird's eye view of the business rescue procedure</a:t>
            </a:r>
          </a:p>
          <a:p>
            <a:pPr>
              <a:lnSpc>
                <a:spcPct val="107000"/>
              </a:lnSpc>
              <a:spcAft>
                <a:spcPts val="800"/>
              </a:spcAft>
            </a:pPr>
            <a:r>
              <a:rPr lang="en-ZA" sz="2400" kern="1200" dirty="0">
                <a:solidFill>
                  <a:srgbClr val="11273D"/>
                </a:solidFill>
                <a:effectLst/>
                <a:latin typeface="Arial" panose="020B0604020202020204" pitchFamily="34" charset="0"/>
                <a:ea typeface="Times New Roman" panose="02020603050405020304" pitchFamily="18" charset="0"/>
                <a:cs typeface="Times New Roman" panose="02020603050405020304" pitchFamily="18" charset="0"/>
              </a:rPr>
              <a:t>Important definitions in section 128(1) of the Companies Act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2400" kern="1200" dirty="0">
                <a:solidFill>
                  <a:srgbClr val="11273D"/>
                </a:solidFill>
                <a:effectLst/>
                <a:latin typeface="Arial" panose="020B0604020202020204" pitchFamily="34" charset="0"/>
                <a:ea typeface="Times New Roman" panose="02020603050405020304" pitchFamily="18" charset="0"/>
                <a:cs typeface="Times New Roman" panose="02020603050405020304" pitchFamily="18" charset="0"/>
              </a:rPr>
              <a:t>Overview of the business rescue procedure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2400" kern="1200" dirty="0">
                <a:solidFill>
                  <a:srgbClr val="11273D"/>
                </a:solidFill>
                <a:effectLst/>
                <a:latin typeface="Arial" panose="020B0604020202020204" pitchFamily="34" charset="0"/>
                <a:ea typeface="Times New Roman" panose="02020603050405020304" pitchFamily="18" charset="0"/>
                <a:cs typeface="Times New Roman" panose="02020603050405020304" pitchFamily="18" charset="0"/>
              </a:rPr>
              <a:t>The creditor versus debtor focused approach</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2400" kern="1200" dirty="0">
                <a:solidFill>
                  <a:srgbClr val="11273D"/>
                </a:solidFill>
                <a:effectLst/>
                <a:latin typeface="Arial" panose="020B0604020202020204" pitchFamily="34" charset="0"/>
                <a:ea typeface="Times New Roman" panose="02020603050405020304" pitchFamily="18" charset="0"/>
                <a:cs typeface="Times New Roman" panose="02020603050405020304" pitchFamily="18" charset="0"/>
              </a:rPr>
              <a:t>Two objectives of business rescue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2400" kern="1200" dirty="0">
                <a:solidFill>
                  <a:srgbClr val="11273D"/>
                </a:solidFill>
                <a:effectLst/>
                <a:latin typeface="Arial" panose="020B0604020202020204" pitchFamily="34" charset="0"/>
                <a:ea typeface="Times New Roman" panose="02020603050405020304" pitchFamily="18" charset="0"/>
                <a:cs typeface="Times New Roman" panose="02020603050405020304" pitchFamily="18" charset="0"/>
              </a:rPr>
              <a:t>Entry routes into business rescue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2400" kern="1200" dirty="0">
                <a:solidFill>
                  <a:srgbClr val="11273D"/>
                </a:solidFill>
                <a:effectLst/>
                <a:latin typeface="Arial" panose="020B0604020202020204" pitchFamily="34" charset="0"/>
                <a:ea typeface="Times New Roman" panose="02020603050405020304" pitchFamily="18" charset="0"/>
                <a:cs typeface="Times New Roman" panose="02020603050405020304" pitchFamily="18" charset="0"/>
              </a:rPr>
              <a:t>The business rescue practitioner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2400" kern="1200" dirty="0">
                <a:solidFill>
                  <a:srgbClr val="11273D"/>
                </a:solidFill>
                <a:effectLst/>
                <a:latin typeface="Arial" panose="020B0604020202020204" pitchFamily="34" charset="0"/>
                <a:ea typeface="Times New Roman" panose="02020603050405020304" pitchFamily="18" charset="0"/>
                <a:cs typeface="Times New Roman" panose="02020603050405020304" pitchFamily="18" charset="0"/>
              </a:rPr>
              <a:t>Moratorium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55D8A47D-B815-6348-6822-876086FA258B}"/>
              </a:ext>
            </a:extLst>
          </p:cNvPr>
          <p:cNvSpPr>
            <a:spLocks noGrp="1"/>
          </p:cNvSpPr>
          <p:nvPr>
            <p:ph type="sldNum" sz="quarter" idx="12"/>
          </p:nvPr>
        </p:nvSpPr>
        <p:spPr/>
        <p:txBody>
          <a:bodyPr/>
          <a:lstStyle/>
          <a:p>
            <a:fld id="{7DD74DEA-8547-FA46-8D4B-08CE59C0E1D7}" type="slidenum">
              <a:rPr lang="en-US" smtClean="0"/>
              <a:t>3</a:t>
            </a:fld>
            <a:endParaRPr lang="en-US"/>
          </a:p>
        </p:txBody>
      </p:sp>
    </p:spTree>
    <p:extLst>
      <p:ext uri="{BB962C8B-B14F-4D97-AF65-F5344CB8AC3E}">
        <p14:creationId xmlns:p14="http://schemas.microsoft.com/office/powerpoint/2010/main" val="909393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5B876-15B9-4611-966A-58381A1B0959}"/>
              </a:ext>
            </a:extLst>
          </p:cNvPr>
          <p:cNvSpPr>
            <a:spLocks noGrp="1"/>
          </p:cNvSpPr>
          <p:nvPr>
            <p:ph type="title"/>
          </p:nvPr>
        </p:nvSpPr>
        <p:spPr/>
        <p:txBody>
          <a:bodyPr>
            <a:normAutofit/>
          </a:bodyPr>
          <a:lstStyle/>
          <a:p>
            <a:r>
              <a:rPr lang="en-US" sz="2400" b="1" dirty="0"/>
              <a:t>1.7.1 The creditor focused vs the debtor focused approach</a:t>
            </a:r>
          </a:p>
        </p:txBody>
      </p:sp>
      <p:sp>
        <p:nvSpPr>
          <p:cNvPr id="3" name="Content Placeholder 2">
            <a:extLst>
              <a:ext uri="{FF2B5EF4-FFF2-40B4-BE49-F238E27FC236}">
                <a16:creationId xmlns:a16="http://schemas.microsoft.com/office/drawing/2014/main" id="{985420BA-7C26-4C5B-BC77-112231597179}"/>
              </a:ext>
            </a:extLst>
          </p:cNvPr>
          <p:cNvSpPr>
            <a:spLocks noGrp="1"/>
          </p:cNvSpPr>
          <p:nvPr>
            <p:ph idx="1"/>
          </p:nvPr>
        </p:nvSpPr>
        <p:spPr/>
        <p:txBody>
          <a:bodyPr/>
          <a:lstStyle/>
          <a:p>
            <a:r>
              <a:rPr lang="en-US" sz="2000" dirty="0"/>
              <a:t>Pro-creditor regime or pro-debtor?</a:t>
            </a:r>
          </a:p>
          <a:p>
            <a:r>
              <a:rPr lang="en-US" sz="2000" dirty="0"/>
              <a:t>Balance the rights and interests of all stakeholders Section 7(k)</a:t>
            </a:r>
          </a:p>
          <a:p>
            <a:r>
              <a:rPr lang="en-US" sz="2000" dirty="0"/>
              <a:t>Breathing space = Moratorium = Key feature of the business rescue process</a:t>
            </a:r>
          </a:p>
          <a:p>
            <a:r>
              <a:rPr lang="en-US" sz="2000" dirty="0"/>
              <a:t>Commercial Insolvency vs Factual Insolvency</a:t>
            </a:r>
          </a:p>
          <a:p>
            <a:r>
              <a:rPr lang="en-US" sz="2000" dirty="0"/>
              <a:t>The objective – Approval of the business rescue plan</a:t>
            </a:r>
          </a:p>
          <a:p>
            <a:r>
              <a:rPr lang="en-US" sz="2000" dirty="0"/>
              <a:t>Key – Implementation of the business rescue plan</a:t>
            </a:r>
          </a:p>
          <a:p>
            <a:endParaRPr lang="en-US" dirty="0"/>
          </a:p>
        </p:txBody>
      </p:sp>
      <p:pic>
        <p:nvPicPr>
          <p:cNvPr id="4" name="Picture 3">
            <a:extLst>
              <a:ext uri="{FF2B5EF4-FFF2-40B4-BE49-F238E27FC236}">
                <a16:creationId xmlns:a16="http://schemas.microsoft.com/office/drawing/2014/main" id="{61D6AEDA-AC6B-46A3-9BBC-2A103B9CA394}"/>
              </a:ext>
            </a:extLst>
          </p:cNvPr>
          <p:cNvPicPr>
            <a:picLocks noChangeAspect="1"/>
          </p:cNvPicPr>
          <p:nvPr/>
        </p:nvPicPr>
        <p:blipFill>
          <a:blip r:embed="rId2"/>
          <a:stretch>
            <a:fillRect/>
          </a:stretch>
        </p:blipFill>
        <p:spPr>
          <a:xfrm>
            <a:off x="3697838" y="4323767"/>
            <a:ext cx="4796323" cy="2169108"/>
          </a:xfrm>
          <a:prstGeom prst="rect">
            <a:avLst/>
          </a:prstGeom>
        </p:spPr>
      </p:pic>
      <p:sp>
        <p:nvSpPr>
          <p:cNvPr id="5" name="Slide Number Placeholder 4">
            <a:extLst>
              <a:ext uri="{FF2B5EF4-FFF2-40B4-BE49-F238E27FC236}">
                <a16:creationId xmlns:a16="http://schemas.microsoft.com/office/drawing/2014/main" id="{4397B502-059B-7CF7-03DF-367F7B3E1EF0}"/>
              </a:ext>
            </a:extLst>
          </p:cNvPr>
          <p:cNvSpPr>
            <a:spLocks noGrp="1"/>
          </p:cNvSpPr>
          <p:nvPr>
            <p:ph type="sldNum" sz="quarter" idx="12"/>
          </p:nvPr>
        </p:nvSpPr>
        <p:spPr/>
        <p:txBody>
          <a:bodyPr/>
          <a:lstStyle/>
          <a:p>
            <a:fld id="{7DD74DEA-8547-FA46-8D4B-08CE59C0E1D7}" type="slidenum">
              <a:rPr lang="en-US" smtClean="0"/>
              <a:t>30</a:t>
            </a:fld>
            <a:endParaRPr lang="en-US"/>
          </a:p>
        </p:txBody>
      </p:sp>
    </p:spTree>
    <p:extLst>
      <p:ext uri="{BB962C8B-B14F-4D97-AF65-F5344CB8AC3E}">
        <p14:creationId xmlns:p14="http://schemas.microsoft.com/office/powerpoint/2010/main" val="7232004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B56E9-010A-459A-AB51-8323102EEC42}"/>
              </a:ext>
            </a:extLst>
          </p:cNvPr>
          <p:cNvSpPr>
            <a:spLocks noGrp="1"/>
          </p:cNvSpPr>
          <p:nvPr>
            <p:ph type="title"/>
          </p:nvPr>
        </p:nvSpPr>
        <p:spPr/>
        <p:txBody>
          <a:bodyPr>
            <a:normAutofit/>
          </a:bodyPr>
          <a:lstStyle/>
          <a:p>
            <a:r>
              <a:rPr lang="en-US" sz="2400" b="1" dirty="0"/>
              <a:t>1.7.2 Two objectives of business rescue</a:t>
            </a:r>
          </a:p>
        </p:txBody>
      </p:sp>
      <p:sp>
        <p:nvSpPr>
          <p:cNvPr id="3" name="Content Placeholder 2">
            <a:extLst>
              <a:ext uri="{FF2B5EF4-FFF2-40B4-BE49-F238E27FC236}">
                <a16:creationId xmlns:a16="http://schemas.microsoft.com/office/drawing/2014/main" id="{7C578962-4B51-4E08-80F8-E5979CEE1708}"/>
              </a:ext>
            </a:extLst>
          </p:cNvPr>
          <p:cNvSpPr>
            <a:spLocks noGrp="1"/>
          </p:cNvSpPr>
          <p:nvPr>
            <p:ph idx="1"/>
          </p:nvPr>
        </p:nvSpPr>
        <p:spPr/>
        <p:txBody>
          <a:bodyPr/>
          <a:lstStyle/>
          <a:p>
            <a:pPr marL="178775" lvl="1" indent="0">
              <a:buSzPct val="120000"/>
              <a:buNone/>
            </a:pPr>
            <a:r>
              <a:rPr lang="en-US" sz="2000" b="1" dirty="0"/>
              <a:t>"Business Rescue"</a:t>
            </a:r>
          </a:p>
          <a:p>
            <a:pPr marL="532788" lvl="1" indent="-354013">
              <a:buSzPct val="120000"/>
            </a:pPr>
            <a:r>
              <a:rPr lang="en-US" sz="2000" dirty="0"/>
              <a:t>Development and implementation, if approved, of a plan to rescue the company by restructuring its affairs, business, property, debt and other liabilities, and equity in a manner that – </a:t>
            </a:r>
          </a:p>
          <a:p>
            <a:pPr marL="714013" lvl="2" indent="-354013">
              <a:buSzPct val="120000"/>
            </a:pPr>
            <a:r>
              <a:rPr lang="en-US" dirty="0"/>
              <a:t>maximizes the likelihood of the company continuing in existence on a solvent basis; or</a:t>
            </a:r>
          </a:p>
          <a:p>
            <a:pPr marL="714013" lvl="2" indent="-354013">
              <a:buSzPct val="120000"/>
            </a:pPr>
            <a:r>
              <a:rPr lang="en-US" dirty="0"/>
              <a:t>results in a better return for the company’s creditors or shareholders than would result from the immediate liquidation of the company</a:t>
            </a:r>
          </a:p>
          <a:p>
            <a:pPr algn="l"/>
            <a:endParaRPr lang="en-US" dirty="0"/>
          </a:p>
        </p:txBody>
      </p:sp>
      <p:sp>
        <p:nvSpPr>
          <p:cNvPr id="4" name="Slide Number Placeholder 3">
            <a:extLst>
              <a:ext uri="{FF2B5EF4-FFF2-40B4-BE49-F238E27FC236}">
                <a16:creationId xmlns:a16="http://schemas.microsoft.com/office/drawing/2014/main" id="{85C75068-3013-F2BD-2DB8-B3463AE0DB2B}"/>
              </a:ext>
            </a:extLst>
          </p:cNvPr>
          <p:cNvSpPr>
            <a:spLocks noGrp="1"/>
          </p:cNvSpPr>
          <p:nvPr>
            <p:ph type="sldNum" sz="quarter" idx="12"/>
          </p:nvPr>
        </p:nvSpPr>
        <p:spPr/>
        <p:txBody>
          <a:bodyPr/>
          <a:lstStyle/>
          <a:p>
            <a:fld id="{7DD74DEA-8547-FA46-8D4B-08CE59C0E1D7}" type="slidenum">
              <a:rPr lang="en-US" smtClean="0"/>
              <a:t>31</a:t>
            </a:fld>
            <a:endParaRPr lang="en-US"/>
          </a:p>
        </p:txBody>
      </p:sp>
    </p:spTree>
    <p:extLst>
      <p:ext uri="{BB962C8B-B14F-4D97-AF65-F5344CB8AC3E}">
        <p14:creationId xmlns:p14="http://schemas.microsoft.com/office/powerpoint/2010/main" val="42247577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939CF-7B3E-33AD-9F55-728BEE5798E9}"/>
              </a:ext>
            </a:extLst>
          </p:cNvPr>
          <p:cNvSpPr>
            <a:spLocks noGrp="1"/>
          </p:cNvSpPr>
          <p:nvPr>
            <p:ph type="title"/>
          </p:nvPr>
        </p:nvSpPr>
        <p:spPr/>
        <p:txBody>
          <a:bodyPr/>
          <a:lstStyle/>
          <a:p>
            <a:r>
              <a:rPr lang="en-GB" dirty="0">
                <a:solidFill>
                  <a:srgbClr val="69466E"/>
                </a:solidFill>
              </a:rPr>
              <a:t>Board of directors</a:t>
            </a:r>
            <a:endParaRPr lang="en-US" dirty="0"/>
          </a:p>
        </p:txBody>
      </p:sp>
      <p:sp>
        <p:nvSpPr>
          <p:cNvPr id="3" name="Content Placeholder 2">
            <a:extLst>
              <a:ext uri="{FF2B5EF4-FFF2-40B4-BE49-F238E27FC236}">
                <a16:creationId xmlns:a16="http://schemas.microsoft.com/office/drawing/2014/main" id="{A7A60BD0-6E7B-7E33-CB43-B3AE5C10F6B4}"/>
              </a:ext>
            </a:extLst>
          </p:cNvPr>
          <p:cNvSpPr>
            <a:spLocks noGrp="1"/>
          </p:cNvSpPr>
          <p:nvPr>
            <p:ph idx="1"/>
          </p:nvPr>
        </p:nvSpPr>
        <p:spPr/>
        <p:txBody>
          <a:bodyPr/>
          <a:lstStyle/>
          <a:p>
            <a:r>
              <a:rPr lang="en-GB" dirty="0"/>
              <a:t>Directors facing financial distress or insolvency are in a difficult position!</a:t>
            </a:r>
          </a:p>
          <a:p>
            <a:endParaRPr lang="en-US" dirty="0"/>
          </a:p>
        </p:txBody>
      </p:sp>
      <p:pic>
        <p:nvPicPr>
          <p:cNvPr id="4" name="Picture 2" descr="http://www.cradletocareeralliance.org/wp-content/uploads/2015/10/Board-of-Directors-Short.jpg">
            <a:extLst>
              <a:ext uri="{FF2B5EF4-FFF2-40B4-BE49-F238E27FC236}">
                <a16:creationId xmlns:a16="http://schemas.microsoft.com/office/drawing/2014/main" id="{FF3B66DE-ABA3-095D-0257-D1F9B87953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4550" y="2682875"/>
            <a:ext cx="7962900" cy="38100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27F9C8E3-80B2-DB1E-9CDF-5BD3AA700CD1}"/>
              </a:ext>
            </a:extLst>
          </p:cNvPr>
          <p:cNvSpPr>
            <a:spLocks noGrp="1"/>
          </p:cNvSpPr>
          <p:nvPr>
            <p:ph type="sldNum" sz="quarter" idx="12"/>
          </p:nvPr>
        </p:nvSpPr>
        <p:spPr/>
        <p:txBody>
          <a:bodyPr/>
          <a:lstStyle/>
          <a:p>
            <a:fld id="{7DD74DEA-8547-FA46-8D4B-08CE59C0E1D7}" type="slidenum">
              <a:rPr lang="en-US" smtClean="0"/>
              <a:t>32</a:t>
            </a:fld>
            <a:endParaRPr lang="en-US"/>
          </a:p>
        </p:txBody>
      </p:sp>
    </p:spTree>
    <p:extLst>
      <p:ext uri="{BB962C8B-B14F-4D97-AF65-F5344CB8AC3E}">
        <p14:creationId xmlns:p14="http://schemas.microsoft.com/office/powerpoint/2010/main" val="3595844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939CF-7B3E-33AD-9F55-728BEE5798E9}"/>
              </a:ext>
            </a:extLst>
          </p:cNvPr>
          <p:cNvSpPr>
            <a:spLocks noGrp="1"/>
          </p:cNvSpPr>
          <p:nvPr>
            <p:ph type="title"/>
          </p:nvPr>
        </p:nvSpPr>
        <p:spPr/>
        <p:txBody>
          <a:bodyPr/>
          <a:lstStyle/>
          <a:p>
            <a:r>
              <a:rPr lang="en-US" dirty="0">
                <a:solidFill>
                  <a:srgbClr val="69466E"/>
                </a:solidFill>
              </a:rPr>
              <a:t>Duties of directors – section 129(7) notice</a:t>
            </a:r>
            <a:endParaRPr lang="en-US" dirty="0"/>
          </a:p>
        </p:txBody>
      </p:sp>
      <p:sp>
        <p:nvSpPr>
          <p:cNvPr id="3" name="Content Placeholder 2">
            <a:extLst>
              <a:ext uri="{FF2B5EF4-FFF2-40B4-BE49-F238E27FC236}">
                <a16:creationId xmlns:a16="http://schemas.microsoft.com/office/drawing/2014/main" id="{A7A60BD0-6E7B-7E33-CB43-B3AE5C10F6B4}"/>
              </a:ext>
            </a:extLst>
          </p:cNvPr>
          <p:cNvSpPr>
            <a:spLocks noGrp="1"/>
          </p:cNvSpPr>
          <p:nvPr>
            <p:ph idx="1"/>
          </p:nvPr>
        </p:nvSpPr>
        <p:spPr/>
        <p:txBody>
          <a:bodyPr>
            <a:normAutofit/>
          </a:bodyPr>
          <a:lstStyle/>
          <a:p>
            <a:pPr marR="0" lvl="0" defTabSz="914400" rtl="0" eaLnBrk="1" fontAlgn="base" latinLnBrk="0" hangingPunct="1">
              <a:lnSpc>
                <a:spcPct val="100000"/>
              </a:lnSpc>
              <a:spcBef>
                <a:spcPct val="0"/>
              </a:spcBef>
              <a:spcAft>
                <a:spcPts val="1800"/>
              </a:spcAft>
              <a:buClrTx/>
              <a:buSzPct val="110000"/>
              <a:buFont typeface="Verdana" panose="020B0604030504040204" pitchFamily="34" charset="0"/>
              <a:buChar char="&gt;"/>
              <a:tabLst/>
              <a:defRPr/>
            </a:pPr>
            <a:r>
              <a:rPr kumimoji="0" lang="en-ZA" sz="2000" b="0" i="0" u="none" strike="noStrike" kern="0" cap="none" spc="0" normalizeH="0" baseline="0" noProof="0" dirty="0">
                <a:ln>
                  <a:noFill/>
                </a:ln>
                <a:solidFill>
                  <a:srgbClr val="000000"/>
                </a:solidFill>
                <a:effectLst/>
                <a:uLnTx/>
                <a:uFillTx/>
              </a:rPr>
              <a:t>Directors have an obligation to consider the financial state of the company from time to time – especially when they enter the "twilight zone of insolvency"</a:t>
            </a:r>
          </a:p>
          <a:p>
            <a:pPr marR="0" lvl="0" defTabSz="914400" rtl="0" eaLnBrk="1" fontAlgn="base" latinLnBrk="0" hangingPunct="1">
              <a:lnSpc>
                <a:spcPct val="100000"/>
              </a:lnSpc>
              <a:spcBef>
                <a:spcPct val="0"/>
              </a:spcBef>
              <a:spcAft>
                <a:spcPts val="1800"/>
              </a:spcAft>
              <a:buClrTx/>
              <a:buSzPct val="110000"/>
              <a:buFont typeface="Verdana" panose="020B0604030504040204" pitchFamily="34" charset="0"/>
              <a:buChar char="&gt;"/>
              <a:tabLst/>
              <a:defRPr/>
            </a:pPr>
            <a:r>
              <a:rPr kumimoji="0" lang="en-ZA" sz="2000" b="0" i="0" u="none" strike="noStrike" kern="0" cap="none" spc="0" normalizeH="0" baseline="0" noProof="0" dirty="0">
                <a:ln>
                  <a:noFill/>
                </a:ln>
                <a:solidFill>
                  <a:srgbClr val="000000"/>
                </a:solidFill>
                <a:effectLst/>
                <a:uLnTx/>
                <a:uFillTx/>
              </a:rPr>
              <a:t>If company is financially distressed, the directors have </a:t>
            </a:r>
            <a:r>
              <a:rPr kumimoji="0" lang="en-ZA" sz="2000" b="1" i="0" u="none" strike="noStrike" kern="0" cap="none" spc="0" normalizeH="0" baseline="0" noProof="0" dirty="0">
                <a:ln>
                  <a:noFill/>
                </a:ln>
                <a:solidFill>
                  <a:srgbClr val="000000"/>
                </a:solidFill>
                <a:effectLst/>
                <a:uLnTx/>
                <a:uFillTx/>
              </a:rPr>
              <a:t>two choices </a:t>
            </a:r>
            <a:r>
              <a:rPr kumimoji="0" lang="en-ZA" sz="2000" b="0" i="0" u="none" strike="noStrike" kern="0" cap="none" spc="0" normalizeH="0" baseline="0" noProof="0" dirty="0">
                <a:ln>
                  <a:noFill/>
                </a:ln>
                <a:solidFill>
                  <a:srgbClr val="000000"/>
                </a:solidFill>
                <a:effectLst/>
                <a:uLnTx/>
                <a:uFillTx/>
              </a:rPr>
              <a:t>–</a:t>
            </a:r>
          </a:p>
          <a:p>
            <a:pPr marL="809625" marR="0" lvl="1" indent="-457200" defTabSz="914400" rtl="0" eaLnBrk="1" fontAlgn="base" latinLnBrk="0" hangingPunct="1">
              <a:lnSpc>
                <a:spcPct val="100000"/>
              </a:lnSpc>
              <a:spcBef>
                <a:spcPct val="0"/>
              </a:spcBef>
              <a:spcAft>
                <a:spcPts val="1800"/>
              </a:spcAft>
              <a:buClrTx/>
              <a:buSzPct val="110000"/>
              <a:buFont typeface="+mj-lt"/>
              <a:buAutoNum type="arabicPeriod"/>
              <a:tabLst/>
              <a:defRPr/>
            </a:pPr>
            <a:r>
              <a:rPr kumimoji="0" lang="en-ZA" sz="2000" b="0" i="0" u="none" strike="noStrike" kern="0" cap="none" spc="0" normalizeH="0" baseline="0" noProof="0" dirty="0">
                <a:ln>
                  <a:noFill/>
                </a:ln>
                <a:solidFill>
                  <a:srgbClr val="000000"/>
                </a:solidFill>
                <a:effectLst/>
                <a:uLnTx/>
                <a:uFillTx/>
              </a:rPr>
              <a:t>Pass a resolution to commence business rescue; or</a:t>
            </a:r>
          </a:p>
          <a:p>
            <a:pPr marL="809625" marR="0" lvl="1" indent="-457200" defTabSz="914400" rtl="0" eaLnBrk="1" fontAlgn="base" latinLnBrk="0" hangingPunct="1">
              <a:lnSpc>
                <a:spcPct val="100000"/>
              </a:lnSpc>
              <a:spcBef>
                <a:spcPct val="0"/>
              </a:spcBef>
              <a:spcAft>
                <a:spcPts val="1800"/>
              </a:spcAft>
              <a:buClrTx/>
              <a:buSzPct val="110000"/>
              <a:buFont typeface="+mj-lt"/>
              <a:buAutoNum type="arabicPeriod"/>
              <a:tabLst/>
              <a:defRPr/>
            </a:pPr>
            <a:r>
              <a:rPr kumimoji="0" lang="en-ZA" sz="2000" b="0" i="0" u="none" strike="noStrike" kern="0" cap="none" spc="0" normalizeH="0" baseline="0" noProof="0" dirty="0">
                <a:ln>
                  <a:noFill/>
                </a:ln>
                <a:solidFill>
                  <a:srgbClr val="000000"/>
                </a:solidFill>
                <a:effectLst/>
                <a:uLnTx/>
                <a:uFillTx/>
              </a:rPr>
              <a:t>Send out what is commonly referred to as a “section 129(7) notice” -</a:t>
            </a:r>
          </a:p>
          <a:p>
            <a:pPr marL="1074738" marR="0" lvl="2" indent="-352425" defTabSz="914400" rtl="0" eaLnBrk="1" fontAlgn="base" latinLnBrk="0" hangingPunct="1">
              <a:lnSpc>
                <a:spcPct val="100000"/>
              </a:lnSpc>
              <a:spcBef>
                <a:spcPct val="0"/>
              </a:spcBef>
              <a:spcAft>
                <a:spcPts val="1800"/>
              </a:spcAft>
              <a:buClrTx/>
              <a:buSzPct val="110000"/>
              <a:buFont typeface="Verdana" panose="020B0604030504040204" pitchFamily="34" charset="0"/>
              <a:buChar char="&gt;"/>
              <a:tabLst/>
              <a:defRPr/>
            </a:pPr>
            <a:r>
              <a:rPr kumimoji="0" lang="en-ZA" b="0" i="0" u="none" strike="noStrike" kern="0" cap="none" spc="0" normalizeH="0" baseline="0" noProof="0" dirty="0">
                <a:ln>
                  <a:noFill/>
                </a:ln>
                <a:solidFill>
                  <a:srgbClr val="000000"/>
                </a:solidFill>
                <a:effectLst/>
                <a:uLnTx/>
                <a:uFillTx/>
              </a:rPr>
              <a:t>notify affected persons of the nature of the company’s financial distress (ie impending commercial or balance sheet insolvency); and</a:t>
            </a:r>
          </a:p>
          <a:p>
            <a:pPr marL="1074738" marR="0" lvl="2" indent="-352425" defTabSz="914400" rtl="0" eaLnBrk="1" fontAlgn="base" latinLnBrk="0" hangingPunct="1">
              <a:lnSpc>
                <a:spcPct val="100000"/>
              </a:lnSpc>
              <a:spcBef>
                <a:spcPct val="0"/>
              </a:spcBef>
              <a:spcAft>
                <a:spcPts val="1800"/>
              </a:spcAft>
              <a:buClrTx/>
              <a:buSzPct val="110000"/>
              <a:buFont typeface="Verdana" panose="020B0604030504040204" pitchFamily="34" charset="0"/>
              <a:buChar char="&gt;"/>
              <a:tabLst/>
              <a:defRPr/>
            </a:pPr>
            <a:r>
              <a:rPr kumimoji="0" lang="en-ZA" b="0" i="0" u="none" strike="noStrike" kern="0" cap="none" spc="0" normalizeH="0" baseline="0" noProof="0" dirty="0">
                <a:ln>
                  <a:noFill/>
                </a:ln>
                <a:solidFill>
                  <a:srgbClr val="000000"/>
                </a:solidFill>
                <a:effectLst/>
                <a:uLnTx/>
                <a:uFillTx/>
              </a:rPr>
              <a:t>reasons for not adopting a resolution to commence business rescue</a:t>
            </a:r>
          </a:p>
          <a:p>
            <a:endParaRPr lang="en-US" sz="3200" dirty="0"/>
          </a:p>
        </p:txBody>
      </p:sp>
      <p:sp>
        <p:nvSpPr>
          <p:cNvPr id="4" name="Slide Number Placeholder 3">
            <a:extLst>
              <a:ext uri="{FF2B5EF4-FFF2-40B4-BE49-F238E27FC236}">
                <a16:creationId xmlns:a16="http://schemas.microsoft.com/office/drawing/2014/main" id="{5324FBE7-2AD8-68EF-B27B-258C741FBAF3}"/>
              </a:ext>
            </a:extLst>
          </p:cNvPr>
          <p:cNvSpPr>
            <a:spLocks noGrp="1"/>
          </p:cNvSpPr>
          <p:nvPr>
            <p:ph type="sldNum" sz="quarter" idx="12"/>
          </p:nvPr>
        </p:nvSpPr>
        <p:spPr/>
        <p:txBody>
          <a:bodyPr/>
          <a:lstStyle/>
          <a:p>
            <a:fld id="{7DD74DEA-8547-FA46-8D4B-08CE59C0E1D7}" type="slidenum">
              <a:rPr lang="en-US" smtClean="0"/>
              <a:t>33</a:t>
            </a:fld>
            <a:endParaRPr lang="en-US"/>
          </a:p>
        </p:txBody>
      </p:sp>
    </p:spTree>
    <p:extLst>
      <p:ext uri="{BB962C8B-B14F-4D97-AF65-F5344CB8AC3E}">
        <p14:creationId xmlns:p14="http://schemas.microsoft.com/office/powerpoint/2010/main" val="13682131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939CF-7B3E-33AD-9F55-728BEE5798E9}"/>
              </a:ext>
            </a:extLst>
          </p:cNvPr>
          <p:cNvSpPr>
            <a:spLocks noGrp="1"/>
          </p:cNvSpPr>
          <p:nvPr>
            <p:ph type="title"/>
          </p:nvPr>
        </p:nvSpPr>
        <p:spPr/>
        <p:txBody>
          <a:bodyPr/>
          <a:lstStyle/>
          <a:p>
            <a:r>
              <a:rPr lang="en-US" dirty="0"/>
              <a:t>Directors’ responsibility – section 129(7) notice</a:t>
            </a:r>
          </a:p>
        </p:txBody>
      </p:sp>
      <p:sp>
        <p:nvSpPr>
          <p:cNvPr id="3" name="Content Placeholder 2">
            <a:extLst>
              <a:ext uri="{FF2B5EF4-FFF2-40B4-BE49-F238E27FC236}">
                <a16:creationId xmlns:a16="http://schemas.microsoft.com/office/drawing/2014/main" id="{A7A60BD0-6E7B-7E33-CB43-B3AE5C10F6B4}"/>
              </a:ext>
            </a:extLst>
          </p:cNvPr>
          <p:cNvSpPr>
            <a:spLocks noGrp="1"/>
          </p:cNvSpPr>
          <p:nvPr>
            <p:ph idx="1"/>
          </p:nvPr>
        </p:nvSpPr>
        <p:spPr/>
        <p:txBody>
          <a:bodyPr/>
          <a:lstStyle/>
          <a:p>
            <a:pPr lvl="0">
              <a:spcAft>
                <a:spcPts val="2400"/>
              </a:spcAft>
              <a:buClrTx/>
              <a:buFont typeface="Verdana" panose="020B0604030504040204" pitchFamily="34" charset="0"/>
              <a:buChar char="&gt;"/>
              <a:defRPr/>
            </a:pPr>
            <a:r>
              <a:rPr lang="en-ZA" kern="0" dirty="0">
                <a:solidFill>
                  <a:srgbClr val="000000"/>
                </a:solidFill>
              </a:rPr>
              <a:t>Notice needs to be carefully considered as it can have serious consequences, such as constituting an “act of insolvency”, and causing suppliers to stop supplying the company or precipitating a compulsory business rescue</a:t>
            </a:r>
          </a:p>
          <a:p>
            <a:pPr>
              <a:spcAft>
                <a:spcPts val="2400"/>
              </a:spcAft>
              <a:buClrTx/>
              <a:buFont typeface="Verdana" panose="020B0604030504040204" pitchFamily="34" charset="0"/>
              <a:buChar char="&gt;"/>
              <a:defRPr/>
            </a:pPr>
            <a:r>
              <a:rPr lang="en-ZA" kern="0" dirty="0">
                <a:solidFill>
                  <a:srgbClr val="000000"/>
                </a:solidFill>
              </a:rPr>
              <a:t>Failure to comply may result in personal liability for directors</a:t>
            </a:r>
          </a:p>
          <a:p>
            <a:pPr lvl="0">
              <a:spcAft>
                <a:spcPts val="2400"/>
              </a:spcAft>
              <a:buClrTx/>
              <a:buFont typeface="Verdana" panose="020B0604030504040204" pitchFamily="34" charset="0"/>
              <a:buChar char="&gt;"/>
              <a:defRPr/>
            </a:pPr>
            <a:r>
              <a:rPr lang="en-US" kern="0" dirty="0">
                <a:solidFill>
                  <a:srgbClr val="000000"/>
                </a:solidFill>
              </a:rPr>
              <a:t>This will focus directors’ minds in any financially distressed company </a:t>
            </a:r>
          </a:p>
          <a:p>
            <a:endParaRPr lang="en-US" dirty="0"/>
          </a:p>
        </p:txBody>
      </p:sp>
      <p:sp>
        <p:nvSpPr>
          <p:cNvPr id="4" name="Slide Number Placeholder 3">
            <a:extLst>
              <a:ext uri="{FF2B5EF4-FFF2-40B4-BE49-F238E27FC236}">
                <a16:creationId xmlns:a16="http://schemas.microsoft.com/office/drawing/2014/main" id="{FB6620D6-11D6-0C0E-939B-92A7CA47460A}"/>
              </a:ext>
            </a:extLst>
          </p:cNvPr>
          <p:cNvSpPr>
            <a:spLocks noGrp="1"/>
          </p:cNvSpPr>
          <p:nvPr>
            <p:ph type="sldNum" sz="quarter" idx="12"/>
          </p:nvPr>
        </p:nvSpPr>
        <p:spPr/>
        <p:txBody>
          <a:bodyPr/>
          <a:lstStyle/>
          <a:p>
            <a:fld id="{7DD74DEA-8547-FA46-8D4B-08CE59C0E1D7}" type="slidenum">
              <a:rPr lang="en-US" smtClean="0"/>
              <a:t>34</a:t>
            </a:fld>
            <a:endParaRPr lang="en-US"/>
          </a:p>
        </p:txBody>
      </p:sp>
    </p:spTree>
    <p:extLst>
      <p:ext uri="{BB962C8B-B14F-4D97-AF65-F5344CB8AC3E}">
        <p14:creationId xmlns:p14="http://schemas.microsoft.com/office/powerpoint/2010/main" val="16489489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939CF-7B3E-33AD-9F55-728BEE5798E9}"/>
              </a:ext>
            </a:extLst>
          </p:cNvPr>
          <p:cNvSpPr>
            <a:spLocks noGrp="1"/>
          </p:cNvSpPr>
          <p:nvPr>
            <p:ph type="title"/>
          </p:nvPr>
        </p:nvSpPr>
        <p:spPr/>
        <p:txBody>
          <a:bodyPr>
            <a:noAutofit/>
          </a:bodyPr>
          <a:lstStyle/>
          <a:p>
            <a:r>
              <a:rPr lang="en-US" sz="3600" dirty="0"/>
              <a:t>Before making the decision to commence business rescue – conduct a Pre-assessment (by nominated business rescue practitioner)</a:t>
            </a:r>
          </a:p>
        </p:txBody>
      </p:sp>
      <p:sp>
        <p:nvSpPr>
          <p:cNvPr id="3" name="Content Placeholder 2">
            <a:extLst>
              <a:ext uri="{FF2B5EF4-FFF2-40B4-BE49-F238E27FC236}">
                <a16:creationId xmlns:a16="http://schemas.microsoft.com/office/drawing/2014/main" id="{A7A60BD0-6E7B-7E33-CB43-B3AE5C10F6B4}"/>
              </a:ext>
            </a:extLst>
          </p:cNvPr>
          <p:cNvSpPr>
            <a:spLocks noGrp="1"/>
          </p:cNvSpPr>
          <p:nvPr>
            <p:ph idx="1"/>
          </p:nvPr>
        </p:nvSpPr>
        <p:spPr/>
        <p:txBody>
          <a:bodyPr/>
          <a:lstStyle/>
          <a:p>
            <a:pPr marR="0" lvl="0" algn="l" defTabSz="914400" rtl="0" eaLnBrk="1" fontAlgn="base" latinLnBrk="0" hangingPunct="1">
              <a:spcBef>
                <a:spcPct val="0"/>
              </a:spcBef>
              <a:spcAft>
                <a:spcPts val="1800"/>
              </a:spcAft>
              <a:buClrTx/>
              <a:buSzPct val="110000"/>
              <a:buFont typeface="Verdana" panose="020B0604030504040204" pitchFamily="34" charset="0"/>
              <a:buChar char="&gt;"/>
              <a:tabLst/>
              <a:defRPr/>
            </a:pPr>
            <a:r>
              <a:rPr kumimoji="0" lang="en-GB" sz="1700" b="0" i="0" u="none" strike="noStrike" kern="0" cap="none" spc="0" normalizeH="0" baseline="0" noProof="0" dirty="0">
                <a:ln>
                  <a:noFill/>
                </a:ln>
                <a:solidFill>
                  <a:srgbClr val="000000"/>
                </a:solidFill>
                <a:effectLst/>
                <a:uLnTx/>
                <a:uFillTx/>
              </a:rPr>
              <a:t>Investigation (at instance of company or creditor/s) into the business, dealings and affairs of the company, while not regulated by the Companies Act, may be necessary</a:t>
            </a:r>
          </a:p>
          <a:p>
            <a:pPr marR="0" lvl="0" algn="l" defTabSz="914400" rtl="0" eaLnBrk="1" fontAlgn="base" latinLnBrk="0" hangingPunct="1">
              <a:spcBef>
                <a:spcPct val="0"/>
              </a:spcBef>
              <a:spcAft>
                <a:spcPts val="1800"/>
              </a:spcAft>
              <a:buClrTx/>
              <a:buSzPct val="110000"/>
              <a:buFont typeface="Verdana" panose="020B0604030504040204" pitchFamily="34" charset="0"/>
              <a:buChar char="&gt;"/>
              <a:tabLst/>
              <a:defRPr/>
            </a:pPr>
            <a:r>
              <a:rPr kumimoji="0" lang="en-GB" sz="1700" b="0" i="0" u="none" strike="noStrike" kern="0" cap="none" spc="0" normalizeH="0" baseline="0" noProof="0" dirty="0">
                <a:ln>
                  <a:noFill/>
                </a:ln>
                <a:solidFill>
                  <a:srgbClr val="000000"/>
                </a:solidFill>
                <a:effectLst/>
                <a:uLnTx/>
                <a:uFillTx/>
              </a:rPr>
              <a:t>Type of company is determinative of suitability of business rescue (i.e. retail vs investment property company)</a:t>
            </a:r>
          </a:p>
          <a:p>
            <a:pPr marR="0" lvl="0" algn="l" defTabSz="914400" rtl="0" eaLnBrk="1" fontAlgn="base" latinLnBrk="0" hangingPunct="1">
              <a:spcBef>
                <a:spcPct val="0"/>
              </a:spcBef>
              <a:spcAft>
                <a:spcPts val="1800"/>
              </a:spcAft>
              <a:buClrTx/>
              <a:buSzPct val="110000"/>
              <a:buFont typeface="Verdana" panose="020B0604030504040204" pitchFamily="34" charset="0"/>
              <a:buChar char="&gt;"/>
              <a:tabLst/>
              <a:defRPr/>
            </a:pPr>
            <a:r>
              <a:rPr kumimoji="0" lang="en-GB" sz="1700" b="0" i="0" u="none" strike="noStrike" kern="0" cap="none" spc="0" normalizeH="0" baseline="0" noProof="0" dirty="0">
                <a:ln>
                  <a:noFill/>
                </a:ln>
                <a:solidFill>
                  <a:srgbClr val="000000"/>
                </a:solidFill>
                <a:effectLst/>
                <a:uLnTx/>
                <a:uFillTx/>
              </a:rPr>
              <a:t>Prior to the board or an affected person placing a company into business rescue, consideration should be given to – </a:t>
            </a:r>
          </a:p>
          <a:p>
            <a:pPr marR="0" lvl="1" indent="-390525" algn="l" defTabSz="914400" rtl="0" eaLnBrk="1" fontAlgn="base" latinLnBrk="0" hangingPunct="1">
              <a:spcBef>
                <a:spcPct val="0"/>
              </a:spcBef>
              <a:spcAft>
                <a:spcPts val="1800"/>
              </a:spcAft>
              <a:buClrTx/>
              <a:buSzPct val="110000"/>
              <a:buFont typeface="Verdana" panose="020B0604030504040204" pitchFamily="34" charset="0"/>
              <a:buChar char="&gt;"/>
              <a:tabLst/>
              <a:defRPr/>
            </a:pPr>
            <a:r>
              <a:rPr kumimoji="0" lang="en-GB" sz="1700" b="0" i="0" u="none" strike="noStrike" kern="0" cap="none" spc="0" normalizeH="0" baseline="0" noProof="0" dirty="0">
                <a:ln>
                  <a:noFill/>
                </a:ln>
                <a:solidFill>
                  <a:srgbClr val="000000"/>
                </a:solidFill>
                <a:effectLst/>
                <a:uLnTx/>
                <a:uFillTx/>
              </a:rPr>
              <a:t>the </a:t>
            </a:r>
            <a:r>
              <a:rPr kumimoji="0" lang="en-GB" sz="1700" b="0" i="0" u="sng" strike="noStrike" kern="0" cap="none" spc="0" normalizeH="0" baseline="0" noProof="0" dirty="0">
                <a:ln>
                  <a:noFill/>
                </a:ln>
                <a:solidFill>
                  <a:srgbClr val="000000"/>
                </a:solidFill>
                <a:effectLst/>
                <a:uLnTx/>
                <a:uFillTx/>
              </a:rPr>
              <a:t>nature and business</a:t>
            </a:r>
            <a:r>
              <a:rPr kumimoji="0" lang="en-GB" sz="1700" b="0" i="0" u="none" strike="noStrike" kern="0" cap="none" spc="0" normalizeH="0" baseline="0" noProof="0" dirty="0">
                <a:ln>
                  <a:noFill/>
                </a:ln>
                <a:solidFill>
                  <a:srgbClr val="000000"/>
                </a:solidFill>
                <a:effectLst/>
                <a:uLnTx/>
                <a:uFillTx/>
              </a:rPr>
              <a:t> of the company; </a:t>
            </a:r>
          </a:p>
          <a:p>
            <a:pPr marR="0" lvl="1" indent="-390525" algn="l" defTabSz="914400" rtl="0" eaLnBrk="1" fontAlgn="base" latinLnBrk="0" hangingPunct="1">
              <a:spcBef>
                <a:spcPct val="0"/>
              </a:spcBef>
              <a:spcAft>
                <a:spcPts val="1800"/>
              </a:spcAft>
              <a:buClrTx/>
              <a:buSzPct val="110000"/>
              <a:buFont typeface="Verdana" panose="020B0604030504040204" pitchFamily="34" charset="0"/>
              <a:buChar char="&gt;"/>
              <a:tabLst/>
              <a:defRPr/>
            </a:pPr>
            <a:r>
              <a:rPr kumimoji="0" lang="en-GB" sz="1700" b="0" i="0" u="none" strike="noStrike" kern="0" cap="none" spc="0" normalizeH="0" baseline="0" noProof="0" dirty="0">
                <a:ln>
                  <a:noFill/>
                </a:ln>
                <a:solidFill>
                  <a:srgbClr val="000000"/>
                </a:solidFill>
                <a:effectLst/>
                <a:uLnTx/>
                <a:uFillTx/>
              </a:rPr>
              <a:t>extent to which business rescue is the </a:t>
            </a:r>
            <a:r>
              <a:rPr kumimoji="0" lang="en-GB" sz="1700" b="0" i="0" u="sng" strike="noStrike" kern="0" cap="none" spc="0" normalizeH="0" baseline="0" noProof="0" dirty="0">
                <a:ln>
                  <a:noFill/>
                </a:ln>
                <a:solidFill>
                  <a:srgbClr val="000000"/>
                </a:solidFill>
                <a:effectLst/>
                <a:uLnTx/>
                <a:uFillTx/>
              </a:rPr>
              <a:t>appropriate</a:t>
            </a:r>
            <a:r>
              <a:rPr kumimoji="0" lang="en-GB" sz="1700" b="0" i="0" u="none" strike="noStrike" kern="0" cap="none" spc="0" normalizeH="0" baseline="0" noProof="0" dirty="0">
                <a:ln>
                  <a:noFill/>
                </a:ln>
                <a:solidFill>
                  <a:srgbClr val="000000"/>
                </a:solidFill>
                <a:effectLst/>
                <a:uLnTx/>
                <a:uFillTx/>
              </a:rPr>
              <a:t> procedure for that company; and </a:t>
            </a:r>
          </a:p>
          <a:p>
            <a:pPr marR="0" lvl="1" indent="-390525" algn="l" defTabSz="914400" rtl="0" eaLnBrk="1" fontAlgn="base" latinLnBrk="0" hangingPunct="1">
              <a:spcBef>
                <a:spcPct val="0"/>
              </a:spcBef>
              <a:spcAft>
                <a:spcPts val="1800"/>
              </a:spcAft>
              <a:buClrTx/>
              <a:buSzPct val="110000"/>
              <a:buFont typeface="Verdana" panose="020B0604030504040204" pitchFamily="34" charset="0"/>
              <a:buChar char="&gt;"/>
              <a:tabLst/>
              <a:defRPr/>
            </a:pPr>
            <a:r>
              <a:rPr kumimoji="0" lang="en-GB" sz="1700" b="0" i="0" u="none" strike="noStrike" kern="0" cap="none" spc="0" normalizeH="0" baseline="0" noProof="0" dirty="0">
                <a:ln>
                  <a:noFill/>
                </a:ln>
                <a:solidFill>
                  <a:srgbClr val="000000"/>
                </a:solidFill>
                <a:effectLst/>
                <a:uLnTx/>
                <a:uFillTx/>
              </a:rPr>
              <a:t>extent to which business rescue would be more </a:t>
            </a:r>
            <a:r>
              <a:rPr kumimoji="0" lang="en-GB" sz="1700" b="0" i="0" u="sng" strike="noStrike" kern="0" cap="none" spc="0" normalizeH="0" baseline="0" noProof="0" dirty="0">
                <a:ln>
                  <a:noFill/>
                </a:ln>
                <a:solidFill>
                  <a:srgbClr val="000000"/>
                </a:solidFill>
                <a:effectLst/>
                <a:uLnTx/>
                <a:uFillTx/>
              </a:rPr>
              <a:t>beneficial</a:t>
            </a:r>
            <a:r>
              <a:rPr kumimoji="0" lang="en-GB" sz="1700" b="0" i="0" u="none" strike="noStrike" kern="0" cap="none" spc="0" normalizeH="0" baseline="0" noProof="0" dirty="0">
                <a:ln>
                  <a:noFill/>
                </a:ln>
                <a:solidFill>
                  <a:srgbClr val="000000"/>
                </a:solidFill>
                <a:effectLst/>
                <a:uLnTx/>
                <a:uFillTx/>
              </a:rPr>
              <a:t> for the company than a liquidation</a:t>
            </a:r>
          </a:p>
          <a:p>
            <a:pPr marR="0" lvl="1" indent="-390525" algn="l" defTabSz="914400" rtl="0" eaLnBrk="1" fontAlgn="base" latinLnBrk="0" hangingPunct="1">
              <a:spcBef>
                <a:spcPct val="0"/>
              </a:spcBef>
              <a:spcAft>
                <a:spcPts val="1800"/>
              </a:spcAft>
              <a:buClrTx/>
              <a:buSzPct val="110000"/>
              <a:buFont typeface="Verdana" panose="020B0604030504040204" pitchFamily="34" charset="0"/>
              <a:buChar char="&gt;"/>
              <a:tabLst/>
              <a:defRPr/>
            </a:pPr>
            <a:r>
              <a:rPr lang="en-US" sz="1700" u="sng" kern="0" noProof="0" dirty="0">
                <a:solidFill>
                  <a:srgbClr val="000000"/>
                </a:solidFill>
              </a:rPr>
              <a:t>reckless</a:t>
            </a:r>
            <a:r>
              <a:rPr lang="en-US" sz="1700" kern="0" noProof="0" dirty="0">
                <a:solidFill>
                  <a:srgbClr val="000000"/>
                </a:solidFill>
              </a:rPr>
              <a:t> – not to do a pre-assessment</a:t>
            </a:r>
            <a:endParaRPr kumimoji="0" lang="en-GB" sz="1700" b="0" i="0" u="none" strike="noStrike" kern="0" cap="none" spc="0" normalizeH="0" baseline="0" noProof="0" dirty="0">
              <a:ln>
                <a:noFill/>
              </a:ln>
              <a:solidFill>
                <a:srgbClr val="000000"/>
              </a:solidFill>
              <a:effectLst/>
              <a:uLnTx/>
              <a:uFillTx/>
            </a:endParaRPr>
          </a:p>
          <a:p>
            <a:endParaRPr lang="en-US" dirty="0"/>
          </a:p>
        </p:txBody>
      </p:sp>
      <p:sp>
        <p:nvSpPr>
          <p:cNvPr id="4" name="Slide Number Placeholder 3">
            <a:extLst>
              <a:ext uri="{FF2B5EF4-FFF2-40B4-BE49-F238E27FC236}">
                <a16:creationId xmlns:a16="http://schemas.microsoft.com/office/drawing/2014/main" id="{392CF38F-8369-3E5A-9DDB-E5A10B1D909A}"/>
              </a:ext>
            </a:extLst>
          </p:cNvPr>
          <p:cNvSpPr>
            <a:spLocks noGrp="1"/>
          </p:cNvSpPr>
          <p:nvPr>
            <p:ph type="sldNum" sz="quarter" idx="12"/>
          </p:nvPr>
        </p:nvSpPr>
        <p:spPr/>
        <p:txBody>
          <a:bodyPr/>
          <a:lstStyle/>
          <a:p>
            <a:fld id="{7DD74DEA-8547-FA46-8D4B-08CE59C0E1D7}" type="slidenum">
              <a:rPr lang="en-US" smtClean="0"/>
              <a:t>35</a:t>
            </a:fld>
            <a:endParaRPr lang="en-US"/>
          </a:p>
        </p:txBody>
      </p:sp>
    </p:spTree>
    <p:extLst>
      <p:ext uri="{BB962C8B-B14F-4D97-AF65-F5344CB8AC3E}">
        <p14:creationId xmlns:p14="http://schemas.microsoft.com/office/powerpoint/2010/main" val="19521917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939CF-7B3E-33AD-9F55-728BEE5798E9}"/>
              </a:ext>
            </a:extLst>
          </p:cNvPr>
          <p:cNvSpPr>
            <a:spLocks noGrp="1"/>
          </p:cNvSpPr>
          <p:nvPr>
            <p:ph type="title"/>
          </p:nvPr>
        </p:nvSpPr>
        <p:spPr/>
        <p:txBody>
          <a:bodyPr/>
          <a:lstStyle/>
          <a:p>
            <a:r>
              <a:rPr lang="en-US" dirty="0">
                <a:solidFill>
                  <a:srgbClr val="69466E"/>
                </a:solidFill>
              </a:rPr>
              <a:t>Decision to enter business rescue?</a:t>
            </a:r>
            <a:endParaRPr lang="en-US" dirty="0"/>
          </a:p>
        </p:txBody>
      </p:sp>
      <p:sp>
        <p:nvSpPr>
          <p:cNvPr id="3" name="Content Placeholder 2">
            <a:extLst>
              <a:ext uri="{FF2B5EF4-FFF2-40B4-BE49-F238E27FC236}">
                <a16:creationId xmlns:a16="http://schemas.microsoft.com/office/drawing/2014/main" id="{A7A60BD0-6E7B-7E33-CB43-B3AE5C10F6B4}"/>
              </a:ext>
            </a:extLst>
          </p:cNvPr>
          <p:cNvSpPr>
            <a:spLocks noGrp="1"/>
          </p:cNvSpPr>
          <p:nvPr>
            <p:ph idx="1"/>
          </p:nvPr>
        </p:nvSpPr>
        <p:spPr/>
        <p:txBody>
          <a:bodyPr>
            <a:normAutofit fontScale="77500" lnSpcReduction="20000"/>
          </a:bodyPr>
          <a:lstStyle/>
          <a:p>
            <a:pPr algn="l">
              <a:lnSpc>
                <a:spcPct val="100000"/>
              </a:lnSpc>
            </a:pPr>
            <a:r>
              <a:rPr lang="en-US" sz="2800" dirty="0"/>
              <a:t>Difficult in small privately owned companies (especially with a history of family involvement – too emotionally attached). Need input from independent/non-executive directors to make the "right decision", devoid of personal interests and agendas (</a:t>
            </a:r>
            <a:r>
              <a:rPr lang="en-US" sz="2800" dirty="0" err="1"/>
              <a:t>eg.</a:t>
            </a:r>
            <a:r>
              <a:rPr lang="en-US" sz="2800" dirty="0"/>
              <a:t> suretyships and damages claims)</a:t>
            </a:r>
          </a:p>
          <a:p>
            <a:pPr algn="l">
              <a:lnSpc>
                <a:spcPct val="100000"/>
              </a:lnSpc>
            </a:pPr>
            <a:r>
              <a:rPr lang="en-US" sz="2800" dirty="0"/>
              <a:t>Cannot be "blind to reality"… cannot always blame financial distress on a "poor economy“ – sometimes “it is just a bad business”!</a:t>
            </a:r>
          </a:p>
          <a:p>
            <a:pPr algn="l">
              <a:lnSpc>
                <a:spcPct val="100000"/>
              </a:lnSpc>
            </a:pPr>
            <a:r>
              <a:rPr lang="en-US" sz="2800" dirty="0"/>
              <a:t>Decision to enter business rescue is usually brought about by an "aggressive creditor"… pushes company over the abyss... and where there is an urgent need for the protection of a moratorium</a:t>
            </a:r>
          </a:p>
          <a:p>
            <a:pPr algn="l">
              <a:lnSpc>
                <a:spcPct val="100000"/>
              </a:lnSpc>
            </a:pPr>
            <a:r>
              <a:rPr lang="en-US" sz="2800" dirty="0"/>
              <a:t>Delay in the intervention of a business rescue process results in creditors carrying the risk of diminished dividends</a:t>
            </a:r>
          </a:p>
          <a:p>
            <a:pPr algn="l">
              <a:lnSpc>
                <a:spcPct val="100000"/>
              </a:lnSpc>
            </a:pPr>
            <a:r>
              <a:rPr lang="en-US" sz="2800" dirty="0"/>
              <a:t>If the company is not a candidate for business rescue – preferable to place it into liquidation</a:t>
            </a:r>
          </a:p>
          <a:p>
            <a:pPr algn="l">
              <a:lnSpc>
                <a:spcPct val="100000"/>
              </a:lnSpc>
            </a:pPr>
            <a:endParaRPr lang="en-GB" sz="2800" dirty="0"/>
          </a:p>
          <a:p>
            <a:endParaRPr lang="en-US" dirty="0"/>
          </a:p>
        </p:txBody>
      </p:sp>
      <p:sp>
        <p:nvSpPr>
          <p:cNvPr id="4" name="Slide Number Placeholder 3">
            <a:extLst>
              <a:ext uri="{FF2B5EF4-FFF2-40B4-BE49-F238E27FC236}">
                <a16:creationId xmlns:a16="http://schemas.microsoft.com/office/drawing/2014/main" id="{02B0CDE6-851B-DB62-34EA-F13868518AF9}"/>
              </a:ext>
            </a:extLst>
          </p:cNvPr>
          <p:cNvSpPr>
            <a:spLocks noGrp="1"/>
          </p:cNvSpPr>
          <p:nvPr>
            <p:ph type="sldNum" sz="quarter" idx="12"/>
          </p:nvPr>
        </p:nvSpPr>
        <p:spPr/>
        <p:txBody>
          <a:bodyPr/>
          <a:lstStyle/>
          <a:p>
            <a:fld id="{7DD74DEA-8547-FA46-8D4B-08CE59C0E1D7}" type="slidenum">
              <a:rPr lang="en-US" smtClean="0"/>
              <a:t>36</a:t>
            </a:fld>
            <a:endParaRPr lang="en-US"/>
          </a:p>
        </p:txBody>
      </p:sp>
    </p:spTree>
    <p:extLst>
      <p:ext uri="{BB962C8B-B14F-4D97-AF65-F5344CB8AC3E}">
        <p14:creationId xmlns:p14="http://schemas.microsoft.com/office/powerpoint/2010/main" val="38894525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2B43-E8C8-4257-A15C-390202FA8B72}"/>
              </a:ext>
            </a:extLst>
          </p:cNvPr>
          <p:cNvSpPr>
            <a:spLocks noGrp="1"/>
          </p:cNvSpPr>
          <p:nvPr>
            <p:ph type="title"/>
          </p:nvPr>
        </p:nvSpPr>
        <p:spPr/>
        <p:txBody>
          <a:bodyPr>
            <a:normAutofit/>
          </a:bodyPr>
          <a:lstStyle/>
          <a:p>
            <a:r>
              <a:rPr lang="en-US" sz="2400" b="1" dirty="0"/>
              <a:t>1.7.3 Entry routes into business recue</a:t>
            </a:r>
          </a:p>
        </p:txBody>
      </p:sp>
      <p:sp>
        <p:nvSpPr>
          <p:cNvPr id="3" name="Content Placeholder 2">
            <a:extLst>
              <a:ext uri="{FF2B5EF4-FFF2-40B4-BE49-F238E27FC236}">
                <a16:creationId xmlns:a16="http://schemas.microsoft.com/office/drawing/2014/main" id="{6B40B666-D29C-47C5-88FE-06FED8E916F7}"/>
              </a:ext>
            </a:extLst>
          </p:cNvPr>
          <p:cNvSpPr>
            <a:spLocks noGrp="1"/>
          </p:cNvSpPr>
          <p:nvPr>
            <p:ph idx="1"/>
          </p:nvPr>
        </p:nvSpPr>
        <p:spPr/>
        <p:txBody>
          <a:bodyPr>
            <a:normAutofit/>
          </a:bodyPr>
          <a:lstStyle/>
          <a:p>
            <a:pPr marL="0" indent="0">
              <a:buSzPct val="120000"/>
              <a:buNone/>
            </a:pPr>
            <a:r>
              <a:rPr lang="en-US" sz="2800" b="1" dirty="0"/>
              <a:t>Two entry routes into the business rescue process</a:t>
            </a:r>
          </a:p>
          <a:p>
            <a:pPr marL="354013" indent="-354013">
              <a:buSzPct val="120000"/>
            </a:pPr>
            <a:r>
              <a:rPr lang="en-US" sz="2800" dirty="0">
                <a:effectLst/>
                <a:latin typeface="Arial" panose="020B0604020202020204" pitchFamily="34" charset="0"/>
                <a:ea typeface="Calibri" panose="020F0502020204030204" pitchFamily="34" charset="0"/>
              </a:rPr>
              <a:t>The first route is a company resolution (voluntary commencement)</a:t>
            </a:r>
          </a:p>
          <a:p>
            <a:pPr marL="354013" indent="-354013">
              <a:buSzPct val="120000"/>
            </a:pPr>
            <a:r>
              <a:rPr lang="en-US" sz="2800" dirty="0">
                <a:ea typeface="Calibri" panose="020F0502020204030204" pitchFamily="34" charset="0"/>
              </a:rPr>
              <a:t>T</a:t>
            </a:r>
            <a:r>
              <a:rPr lang="en-US" sz="2800" dirty="0">
                <a:effectLst/>
                <a:latin typeface="Arial" panose="020B0604020202020204" pitchFamily="34" charset="0"/>
                <a:ea typeface="Calibri" panose="020F0502020204030204" pitchFamily="34" charset="0"/>
              </a:rPr>
              <a:t>he second is a formal court application by an affected person (compulsory commencement)</a:t>
            </a:r>
          </a:p>
          <a:p>
            <a:endParaRPr lang="en-US" dirty="0"/>
          </a:p>
        </p:txBody>
      </p:sp>
      <p:sp>
        <p:nvSpPr>
          <p:cNvPr id="4" name="Slide Number Placeholder 3">
            <a:extLst>
              <a:ext uri="{FF2B5EF4-FFF2-40B4-BE49-F238E27FC236}">
                <a16:creationId xmlns:a16="http://schemas.microsoft.com/office/drawing/2014/main" id="{3DBA4035-5B85-C7BD-2098-5E486AEB38B3}"/>
              </a:ext>
            </a:extLst>
          </p:cNvPr>
          <p:cNvSpPr>
            <a:spLocks noGrp="1"/>
          </p:cNvSpPr>
          <p:nvPr>
            <p:ph type="sldNum" sz="quarter" idx="12"/>
          </p:nvPr>
        </p:nvSpPr>
        <p:spPr/>
        <p:txBody>
          <a:bodyPr/>
          <a:lstStyle/>
          <a:p>
            <a:fld id="{7DD74DEA-8547-FA46-8D4B-08CE59C0E1D7}" type="slidenum">
              <a:rPr lang="en-US" smtClean="0"/>
              <a:t>37</a:t>
            </a:fld>
            <a:endParaRPr lang="en-US"/>
          </a:p>
        </p:txBody>
      </p:sp>
    </p:spTree>
    <p:extLst>
      <p:ext uri="{BB962C8B-B14F-4D97-AF65-F5344CB8AC3E}">
        <p14:creationId xmlns:p14="http://schemas.microsoft.com/office/powerpoint/2010/main" val="28537190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3B80D-BA3B-80AB-6C39-9B87F0D2BF64}"/>
              </a:ext>
            </a:extLst>
          </p:cNvPr>
          <p:cNvSpPr>
            <a:spLocks noGrp="1"/>
          </p:cNvSpPr>
          <p:nvPr>
            <p:ph type="title"/>
          </p:nvPr>
        </p:nvSpPr>
        <p:spPr/>
        <p:txBody>
          <a:bodyPr/>
          <a:lstStyle/>
          <a:p>
            <a:r>
              <a:rPr lang="en-US" dirty="0"/>
              <a:t>Entry into business rescue</a:t>
            </a:r>
          </a:p>
        </p:txBody>
      </p:sp>
      <p:pic>
        <p:nvPicPr>
          <p:cNvPr id="5" name="Content Placeholder 4">
            <a:extLst>
              <a:ext uri="{FF2B5EF4-FFF2-40B4-BE49-F238E27FC236}">
                <a16:creationId xmlns:a16="http://schemas.microsoft.com/office/drawing/2014/main" id="{F7D14D29-CE18-F715-E00D-745E9173A410}"/>
              </a:ext>
            </a:extLst>
          </p:cNvPr>
          <p:cNvPicPr>
            <a:picLocks noGrp="1" noChangeAspect="1"/>
          </p:cNvPicPr>
          <p:nvPr>
            <p:ph idx="1"/>
          </p:nvPr>
        </p:nvPicPr>
        <p:blipFill>
          <a:blip r:embed="rId2"/>
          <a:stretch>
            <a:fillRect/>
          </a:stretch>
        </p:blipFill>
        <p:spPr>
          <a:xfrm>
            <a:off x="838200" y="1409148"/>
            <a:ext cx="9493332" cy="2438458"/>
          </a:xfrm>
        </p:spPr>
      </p:pic>
      <p:graphicFrame>
        <p:nvGraphicFramePr>
          <p:cNvPr id="6" name="Table 5">
            <a:extLst>
              <a:ext uri="{FF2B5EF4-FFF2-40B4-BE49-F238E27FC236}">
                <a16:creationId xmlns:a16="http://schemas.microsoft.com/office/drawing/2014/main" id="{0E348003-3CD2-CCBE-A0C1-48D213B7E905}"/>
              </a:ext>
            </a:extLst>
          </p:cNvPr>
          <p:cNvGraphicFramePr>
            <a:graphicFrameLocks noGrp="1"/>
          </p:cNvGraphicFramePr>
          <p:nvPr>
            <p:extLst>
              <p:ext uri="{D42A27DB-BD31-4B8C-83A1-F6EECF244321}">
                <p14:modId xmlns:p14="http://schemas.microsoft.com/office/powerpoint/2010/main" val="514586460"/>
              </p:ext>
            </p:extLst>
          </p:nvPr>
        </p:nvGraphicFramePr>
        <p:xfrm>
          <a:off x="838200" y="3847605"/>
          <a:ext cx="9493332" cy="2834527"/>
        </p:xfrm>
        <a:graphic>
          <a:graphicData uri="http://schemas.openxmlformats.org/drawingml/2006/table">
            <a:tbl>
              <a:tblPr firstRow="1" bandRow="1">
                <a:tableStyleId>{5C22544A-7EE6-4342-B048-85BDC9FD1C3A}</a:tableStyleId>
              </a:tblPr>
              <a:tblGrid>
                <a:gridCol w="9493332">
                  <a:extLst>
                    <a:ext uri="{9D8B030D-6E8A-4147-A177-3AD203B41FA5}">
                      <a16:colId xmlns:a16="http://schemas.microsoft.com/office/drawing/2014/main" val="20000"/>
                    </a:ext>
                  </a:extLst>
                </a:gridCol>
              </a:tblGrid>
              <a:tr h="392078">
                <a:tc>
                  <a:txBody>
                    <a:bodyPr/>
                    <a:lstStyle/>
                    <a:p>
                      <a:r>
                        <a:rPr lang="en-ZA" sz="1600" dirty="0">
                          <a:solidFill>
                            <a:schemeClr val="tx1"/>
                          </a:solidFill>
                        </a:rPr>
                        <a:t>Compulsory Business</a:t>
                      </a:r>
                      <a:r>
                        <a:rPr lang="en-ZA" sz="1600" baseline="0" dirty="0">
                          <a:solidFill>
                            <a:schemeClr val="tx1"/>
                          </a:solidFill>
                        </a:rPr>
                        <a:t> Rescue</a:t>
                      </a:r>
                      <a:endParaRPr lang="en-GB" sz="1600" dirty="0">
                        <a:solidFill>
                          <a:schemeClr val="tx1"/>
                        </a:solidFill>
                      </a:endParaRPr>
                    </a:p>
                  </a:txBody>
                  <a:tcPr>
                    <a:solidFill>
                      <a:schemeClr val="bg1">
                        <a:lumMod val="95000"/>
                      </a:schemeClr>
                    </a:solidFill>
                  </a:tcPr>
                </a:tc>
                <a:extLst>
                  <a:ext uri="{0D108BD9-81ED-4DB2-BD59-A6C34878D82A}">
                    <a16:rowId xmlns:a16="http://schemas.microsoft.com/office/drawing/2014/main" val="10000"/>
                  </a:ext>
                </a:extLst>
              </a:tr>
              <a:tr h="36778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500" kern="0" dirty="0"/>
                        <a:t>Affected person (shareholder, creditor or employee) makes application to court</a:t>
                      </a:r>
                    </a:p>
                  </a:txBody>
                  <a:tcPr>
                    <a:solidFill>
                      <a:schemeClr val="bg1">
                        <a:lumMod val="95000"/>
                      </a:schemeClr>
                    </a:solidFill>
                  </a:tcPr>
                </a:tc>
                <a:extLst>
                  <a:ext uri="{0D108BD9-81ED-4DB2-BD59-A6C34878D82A}">
                    <a16:rowId xmlns:a16="http://schemas.microsoft.com/office/drawing/2014/main" val="10001"/>
                  </a:ext>
                </a:extLst>
              </a:tr>
              <a:tr h="392078">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ZA" sz="1600" kern="0" dirty="0"/>
                        <a:t>Company is financially distressed</a:t>
                      </a:r>
                    </a:p>
                  </a:txBody>
                  <a:tcPr>
                    <a:solidFill>
                      <a:schemeClr val="bg1">
                        <a:lumMod val="95000"/>
                      </a:schemeClr>
                    </a:solidFill>
                  </a:tcPr>
                </a:tc>
                <a:extLst>
                  <a:ext uri="{0D108BD9-81ED-4DB2-BD59-A6C34878D82A}">
                    <a16:rowId xmlns:a16="http://schemas.microsoft.com/office/drawing/2014/main" val="10002"/>
                  </a:ext>
                </a:extLst>
              </a:tr>
              <a:tr h="898431">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ZA" sz="1600" kern="0" dirty="0"/>
                        <a:t>Company has failed to pay over any amount in terms of an obligation under or in terms of public regulation, or contract, with respect to employment related matters</a:t>
                      </a:r>
                    </a:p>
                  </a:txBody>
                  <a:tcPr>
                    <a:solidFill>
                      <a:schemeClr val="bg1">
                        <a:lumMod val="95000"/>
                      </a:schemeClr>
                    </a:solidFill>
                  </a:tcPr>
                </a:tc>
                <a:extLst>
                  <a:ext uri="{0D108BD9-81ED-4DB2-BD59-A6C34878D82A}">
                    <a16:rowId xmlns:a16="http://schemas.microsoft.com/office/drawing/2014/main" val="10003"/>
                  </a:ext>
                </a:extLst>
              </a:tr>
              <a:tr h="392078">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ZA" sz="1600" kern="0" dirty="0"/>
                        <a:t>Just and equitable to do so for financial reasons</a:t>
                      </a:r>
                    </a:p>
                  </a:txBody>
                  <a:tcPr>
                    <a:solidFill>
                      <a:schemeClr val="bg1">
                        <a:lumMod val="95000"/>
                      </a:schemeClr>
                    </a:solidFill>
                  </a:tcPr>
                </a:tc>
                <a:extLst>
                  <a:ext uri="{0D108BD9-81ED-4DB2-BD59-A6C34878D82A}">
                    <a16:rowId xmlns:a16="http://schemas.microsoft.com/office/drawing/2014/main" val="10004"/>
                  </a:ext>
                </a:extLst>
              </a:tr>
              <a:tr h="392078">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ZA" sz="1600" kern="0" dirty="0"/>
                        <a:t>There is a reasonable prospect of</a:t>
                      </a:r>
                      <a:r>
                        <a:rPr lang="en-ZA" sz="1600" kern="0" baseline="0" dirty="0"/>
                        <a:t> </a:t>
                      </a:r>
                      <a:r>
                        <a:rPr lang="en-ZA" sz="1600" kern="0" dirty="0"/>
                        <a:t>rescuing the company</a:t>
                      </a:r>
                    </a:p>
                  </a:txBody>
                  <a:tcPr>
                    <a:solidFill>
                      <a:schemeClr val="bg1">
                        <a:lumMod val="95000"/>
                      </a:schemeClr>
                    </a:solidFill>
                  </a:tcPr>
                </a:tc>
                <a:extLst>
                  <a:ext uri="{0D108BD9-81ED-4DB2-BD59-A6C34878D82A}">
                    <a16:rowId xmlns:a16="http://schemas.microsoft.com/office/drawing/2014/main" val="10005"/>
                  </a:ext>
                </a:extLst>
              </a:tr>
            </a:tbl>
          </a:graphicData>
        </a:graphic>
      </p:graphicFrame>
      <p:sp>
        <p:nvSpPr>
          <p:cNvPr id="3" name="Slide Number Placeholder 2">
            <a:extLst>
              <a:ext uri="{FF2B5EF4-FFF2-40B4-BE49-F238E27FC236}">
                <a16:creationId xmlns:a16="http://schemas.microsoft.com/office/drawing/2014/main" id="{EACB3EF5-68FF-E4E7-21DF-FA8B0CE47915}"/>
              </a:ext>
            </a:extLst>
          </p:cNvPr>
          <p:cNvSpPr>
            <a:spLocks noGrp="1"/>
          </p:cNvSpPr>
          <p:nvPr>
            <p:ph type="sldNum" sz="quarter" idx="12"/>
          </p:nvPr>
        </p:nvSpPr>
        <p:spPr/>
        <p:txBody>
          <a:bodyPr/>
          <a:lstStyle/>
          <a:p>
            <a:fld id="{7DD74DEA-8547-FA46-8D4B-08CE59C0E1D7}" type="slidenum">
              <a:rPr lang="en-US" smtClean="0"/>
              <a:t>38</a:t>
            </a:fld>
            <a:endParaRPr lang="en-US"/>
          </a:p>
        </p:txBody>
      </p:sp>
    </p:spTree>
    <p:extLst>
      <p:ext uri="{BB962C8B-B14F-4D97-AF65-F5344CB8AC3E}">
        <p14:creationId xmlns:p14="http://schemas.microsoft.com/office/powerpoint/2010/main" val="4748634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2D5CB-2746-3959-4484-802113B97065}"/>
              </a:ext>
            </a:extLst>
          </p:cNvPr>
          <p:cNvSpPr>
            <a:spLocks noGrp="1"/>
          </p:cNvSpPr>
          <p:nvPr>
            <p:ph type="title"/>
          </p:nvPr>
        </p:nvSpPr>
        <p:spPr/>
        <p:txBody>
          <a:bodyPr/>
          <a:lstStyle/>
          <a:p>
            <a:r>
              <a:rPr lang="en-US" dirty="0"/>
              <a:t>Voluntary commencement</a:t>
            </a:r>
          </a:p>
        </p:txBody>
      </p:sp>
      <p:sp>
        <p:nvSpPr>
          <p:cNvPr id="3" name="Content Placeholder 2">
            <a:extLst>
              <a:ext uri="{FF2B5EF4-FFF2-40B4-BE49-F238E27FC236}">
                <a16:creationId xmlns:a16="http://schemas.microsoft.com/office/drawing/2014/main" id="{63D7540E-E586-9F50-464E-4299E6290501}"/>
              </a:ext>
            </a:extLst>
          </p:cNvPr>
          <p:cNvSpPr>
            <a:spLocks noGrp="1"/>
          </p:cNvSpPr>
          <p:nvPr>
            <p:ph idx="1"/>
          </p:nvPr>
        </p:nvSpPr>
        <p:spPr/>
        <p:txBody>
          <a:bodyPr/>
          <a:lstStyle/>
          <a:p>
            <a:pPr marL="354013" indent="-354013">
              <a:buSzPct val="120000"/>
            </a:pPr>
            <a:r>
              <a:rPr lang="en-US" sz="2800" dirty="0">
                <a:effectLst/>
                <a:latin typeface="Arial" panose="020B0604020202020204" pitchFamily="34" charset="0"/>
                <a:ea typeface="Calibri" panose="020F0502020204030204" pitchFamily="34" charset="0"/>
              </a:rPr>
              <a:t>In terms of section 129(1), a company's board of directors can pass a resolution in terms of which the company resolves to commence the business rescue process</a:t>
            </a:r>
            <a:endParaRPr lang="en-GB" sz="2800" dirty="0">
              <a:ea typeface="Calibri" panose="020F0502020204030204" pitchFamily="34" charset="0"/>
            </a:endParaRPr>
          </a:p>
          <a:p>
            <a:pPr marL="354013" indent="-354013">
              <a:buSzPct val="120000"/>
            </a:pPr>
            <a:r>
              <a:rPr lang="en-US" sz="2800" dirty="0"/>
              <a:t>These two important restrictions on the commencement of voluntary business rescue proceedings</a:t>
            </a:r>
          </a:p>
          <a:p>
            <a:pPr marL="354013" indent="-354013">
              <a:buSzPct val="120000"/>
            </a:pPr>
            <a:r>
              <a:rPr lang="en-US" sz="2800" dirty="0">
                <a:ea typeface="Calibri" panose="020F0502020204030204" pitchFamily="34" charset="0"/>
              </a:rPr>
              <a:t>A resolution commencing business rescue proceedings cannot be adopted if liquidation proceedings have already been initiated by or against the company</a:t>
            </a:r>
          </a:p>
          <a:p>
            <a:pPr marL="354013" indent="-354013">
              <a:buSzPct val="120000"/>
            </a:pPr>
            <a:r>
              <a:rPr lang="en-US" sz="2800" dirty="0"/>
              <a:t>A resolution to commence business rescue is of no force and effect until it has been filed with the CIPC</a:t>
            </a:r>
          </a:p>
          <a:p>
            <a:endParaRPr lang="en-US" dirty="0"/>
          </a:p>
        </p:txBody>
      </p:sp>
      <p:sp>
        <p:nvSpPr>
          <p:cNvPr id="4" name="Slide Number Placeholder 3">
            <a:extLst>
              <a:ext uri="{FF2B5EF4-FFF2-40B4-BE49-F238E27FC236}">
                <a16:creationId xmlns:a16="http://schemas.microsoft.com/office/drawing/2014/main" id="{0A191BDE-C016-A8BF-B3A8-33C18DE26D92}"/>
              </a:ext>
            </a:extLst>
          </p:cNvPr>
          <p:cNvSpPr>
            <a:spLocks noGrp="1"/>
          </p:cNvSpPr>
          <p:nvPr>
            <p:ph type="sldNum" sz="quarter" idx="12"/>
          </p:nvPr>
        </p:nvSpPr>
        <p:spPr/>
        <p:txBody>
          <a:bodyPr/>
          <a:lstStyle/>
          <a:p>
            <a:fld id="{7DD74DEA-8547-FA46-8D4B-08CE59C0E1D7}" type="slidenum">
              <a:rPr lang="en-US" smtClean="0"/>
              <a:t>39</a:t>
            </a:fld>
            <a:endParaRPr lang="en-US"/>
          </a:p>
        </p:txBody>
      </p:sp>
    </p:spTree>
    <p:extLst>
      <p:ext uri="{BB962C8B-B14F-4D97-AF65-F5344CB8AC3E}">
        <p14:creationId xmlns:p14="http://schemas.microsoft.com/office/powerpoint/2010/main" val="1400101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EE5A7-5427-48C5-85AE-6559D12EFD1F}"/>
              </a:ext>
            </a:extLst>
          </p:cNvPr>
          <p:cNvSpPr>
            <a:spLocks noGrp="1"/>
          </p:cNvSpPr>
          <p:nvPr>
            <p:ph type="title"/>
          </p:nvPr>
        </p:nvSpPr>
        <p:spPr/>
        <p:txBody>
          <a:bodyPr>
            <a:normAutofit/>
          </a:bodyPr>
          <a:lstStyle/>
          <a:p>
            <a:r>
              <a:rPr lang="en-US" sz="3200" b="1" dirty="0"/>
              <a:t>Outline of Presentation continued….</a:t>
            </a:r>
          </a:p>
        </p:txBody>
      </p:sp>
      <p:sp>
        <p:nvSpPr>
          <p:cNvPr id="3" name="Content Placeholder 2">
            <a:extLst>
              <a:ext uri="{FF2B5EF4-FFF2-40B4-BE49-F238E27FC236}">
                <a16:creationId xmlns:a16="http://schemas.microsoft.com/office/drawing/2014/main" id="{5BBE9F01-2594-47AD-8AB2-E2283E3FF3C9}"/>
              </a:ext>
            </a:extLst>
          </p:cNvPr>
          <p:cNvSpPr>
            <a:spLocks noGrp="1"/>
          </p:cNvSpPr>
          <p:nvPr>
            <p:ph idx="1"/>
          </p:nvPr>
        </p:nvSpPr>
        <p:spPr/>
        <p:txBody>
          <a:bodyPr/>
          <a:lstStyle/>
          <a:p>
            <a:r>
              <a:rPr lang="en-US" sz="2400" dirty="0"/>
              <a:t>Post-commencement finance</a:t>
            </a:r>
          </a:p>
          <a:p>
            <a:r>
              <a:rPr lang="en-US" sz="2400" dirty="0"/>
              <a:t>The business rescue plan</a:t>
            </a:r>
          </a:p>
          <a:p>
            <a:r>
              <a:rPr lang="en-US" sz="2400" dirty="0"/>
              <a:t>Creditors</a:t>
            </a:r>
          </a:p>
          <a:p>
            <a:r>
              <a:rPr lang="en-US" sz="2400" dirty="0"/>
              <a:t>Directors</a:t>
            </a:r>
          </a:p>
          <a:p>
            <a:r>
              <a:rPr lang="en-US" sz="2400" dirty="0"/>
              <a:t>Employees</a:t>
            </a:r>
          </a:p>
          <a:p>
            <a:r>
              <a:rPr lang="en-US" sz="2400" dirty="0"/>
              <a:t>Shareholders</a:t>
            </a:r>
          </a:p>
          <a:p>
            <a:r>
              <a:rPr lang="en-US" sz="2400" dirty="0"/>
              <a:t>When is business rescue most appropriate?</a:t>
            </a:r>
          </a:p>
          <a:p>
            <a:r>
              <a:rPr lang="en-US" sz="2400" dirty="0"/>
              <a:t>Recent examples: Tongaat Hulett; Rea Vaya; Ellies</a:t>
            </a:r>
          </a:p>
          <a:p>
            <a:r>
              <a:rPr lang="en-US" sz="2400" dirty="0"/>
              <a:t>Case Study – Fast Flights Airlines Limited</a:t>
            </a:r>
          </a:p>
          <a:p>
            <a:endParaRPr lang="en-US" dirty="0"/>
          </a:p>
        </p:txBody>
      </p:sp>
      <p:sp>
        <p:nvSpPr>
          <p:cNvPr id="4" name="Slide Number Placeholder 3">
            <a:extLst>
              <a:ext uri="{FF2B5EF4-FFF2-40B4-BE49-F238E27FC236}">
                <a16:creationId xmlns:a16="http://schemas.microsoft.com/office/drawing/2014/main" id="{4E94A41B-839E-B1E0-13B0-D7044D81CEF0}"/>
              </a:ext>
            </a:extLst>
          </p:cNvPr>
          <p:cNvSpPr>
            <a:spLocks noGrp="1"/>
          </p:cNvSpPr>
          <p:nvPr>
            <p:ph type="sldNum" sz="quarter" idx="12"/>
          </p:nvPr>
        </p:nvSpPr>
        <p:spPr/>
        <p:txBody>
          <a:bodyPr/>
          <a:lstStyle/>
          <a:p>
            <a:fld id="{7DD74DEA-8547-FA46-8D4B-08CE59C0E1D7}" type="slidenum">
              <a:rPr lang="en-US" smtClean="0"/>
              <a:t>4</a:t>
            </a:fld>
            <a:endParaRPr lang="en-US"/>
          </a:p>
        </p:txBody>
      </p:sp>
    </p:spTree>
    <p:extLst>
      <p:ext uri="{BB962C8B-B14F-4D97-AF65-F5344CB8AC3E}">
        <p14:creationId xmlns:p14="http://schemas.microsoft.com/office/powerpoint/2010/main" val="40074650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5223A-FD6B-4579-914C-C3BAF12B81CA}"/>
              </a:ext>
            </a:extLst>
          </p:cNvPr>
          <p:cNvSpPr>
            <a:spLocks noGrp="1"/>
          </p:cNvSpPr>
          <p:nvPr>
            <p:ph type="title"/>
          </p:nvPr>
        </p:nvSpPr>
        <p:spPr/>
        <p:txBody>
          <a:bodyPr>
            <a:normAutofit/>
          </a:bodyPr>
          <a:lstStyle/>
          <a:p>
            <a:r>
              <a:rPr lang="en-US" sz="2400" b="1" dirty="0"/>
              <a:t>1.7.4 The business rescue practitioner</a:t>
            </a:r>
          </a:p>
        </p:txBody>
      </p:sp>
      <p:sp>
        <p:nvSpPr>
          <p:cNvPr id="3" name="Content Placeholder 2">
            <a:extLst>
              <a:ext uri="{FF2B5EF4-FFF2-40B4-BE49-F238E27FC236}">
                <a16:creationId xmlns:a16="http://schemas.microsoft.com/office/drawing/2014/main" id="{94319D49-E8F7-4B56-AE37-25A53D633146}"/>
              </a:ext>
            </a:extLst>
          </p:cNvPr>
          <p:cNvSpPr>
            <a:spLocks noGrp="1"/>
          </p:cNvSpPr>
          <p:nvPr>
            <p:ph idx="1"/>
          </p:nvPr>
        </p:nvSpPr>
        <p:spPr/>
        <p:txBody>
          <a:bodyPr>
            <a:normAutofit fontScale="70000" lnSpcReduction="20000"/>
          </a:bodyPr>
          <a:lstStyle/>
          <a:p>
            <a:pPr marL="354013" indent="-354013">
              <a:buSzPct val="120000"/>
            </a:pPr>
            <a:r>
              <a:rPr lang="en-US" sz="2800" dirty="0"/>
              <a:t>During a company’s business rescue proceedings, the business rescue practitioner, in addition to any other powers and duties set out in Chapter 6, has full management control of the company in substitution for its board and pre-existing management</a:t>
            </a:r>
          </a:p>
          <a:p>
            <a:pPr marL="354013" indent="-354013">
              <a:buSzPct val="120000"/>
            </a:pPr>
            <a:r>
              <a:rPr lang="en-US" sz="2800" dirty="0">
                <a:ea typeface="Calibri" panose="020F0502020204030204" pitchFamily="34" charset="0"/>
              </a:rPr>
              <a:t>The business rescue practitioner is an officer of the court for the duration of a company's business rescue proceedings, and must report to the court in accordance with any applicable rules of, or orders made, by the court</a:t>
            </a:r>
          </a:p>
          <a:p>
            <a:pPr marL="354013" indent="-354013">
              <a:buSzPct val="120000"/>
            </a:pPr>
            <a:r>
              <a:rPr lang="en-US" sz="2800" dirty="0">
                <a:effectLst/>
                <a:latin typeface="Arial" panose="020B0604020202020204" pitchFamily="34" charset="0"/>
                <a:ea typeface="Calibri" panose="020F0502020204030204" pitchFamily="34" charset="0"/>
              </a:rPr>
              <a:t>A business rescue practitioner also has the same responsibilities, duties and liabilities of a director of the company, as contemplated in sections 75 to 77 of the Companies Act  </a:t>
            </a:r>
          </a:p>
          <a:p>
            <a:pPr marL="354013" indent="-354013">
              <a:buSzPct val="120000"/>
            </a:pPr>
            <a:r>
              <a:rPr lang="en-US" sz="2800" dirty="0">
                <a:ea typeface="Calibri" panose="020F0502020204030204" pitchFamily="34" charset="0"/>
              </a:rPr>
              <a:t>A business rescue practitioner may be held liable in accordance with any relevant law for the consequences of any act of omission amounting to gross negligence in the exercise of the powers and performance of the functions of a practitioner</a:t>
            </a:r>
          </a:p>
          <a:p>
            <a:pPr marL="354013" indent="-354013">
              <a:buSzPct val="120000"/>
            </a:pPr>
            <a:r>
              <a:rPr lang="en-US" sz="2800" dirty="0"/>
              <a:t>Given the important role played by business rescue practitioners during the business rescue process, Chapter 6 of the Companies Act sets out various specific requirements that must be satisfied before a practitioner may be appointed to act as such during business rescue proceedings </a:t>
            </a:r>
          </a:p>
          <a:p>
            <a:pPr marL="354013" indent="-354013">
              <a:buSzPct val="120000"/>
            </a:pPr>
            <a:r>
              <a:rPr lang="en-US" dirty="0"/>
              <a:t>Importance of a pre-assessment report</a:t>
            </a:r>
            <a:endParaRPr lang="en-US" sz="2800" dirty="0"/>
          </a:p>
          <a:p>
            <a:endParaRPr lang="en-US" dirty="0"/>
          </a:p>
        </p:txBody>
      </p:sp>
      <p:sp>
        <p:nvSpPr>
          <p:cNvPr id="4" name="Slide Number Placeholder 3">
            <a:extLst>
              <a:ext uri="{FF2B5EF4-FFF2-40B4-BE49-F238E27FC236}">
                <a16:creationId xmlns:a16="http://schemas.microsoft.com/office/drawing/2014/main" id="{5330E22A-E9DB-D89B-07E9-4D095D112BAC}"/>
              </a:ext>
            </a:extLst>
          </p:cNvPr>
          <p:cNvSpPr>
            <a:spLocks noGrp="1"/>
          </p:cNvSpPr>
          <p:nvPr>
            <p:ph type="sldNum" sz="quarter" idx="12"/>
          </p:nvPr>
        </p:nvSpPr>
        <p:spPr/>
        <p:txBody>
          <a:bodyPr/>
          <a:lstStyle/>
          <a:p>
            <a:fld id="{7DD74DEA-8547-FA46-8D4B-08CE59C0E1D7}" type="slidenum">
              <a:rPr lang="en-US" smtClean="0"/>
              <a:t>40</a:t>
            </a:fld>
            <a:endParaRPr lang="en-US"/>
          </a:p>
        </p:txBody>
      </p:sp>
    </p:spTree>
    <p:extLst>
      <p:ext uri="{BB962C8B-B14F-4D97-AF65-F5344CB8AC3E}">
        <p14:creationId xmlns:p14="http://schemas.microsoft.com/office/powerpoint/2010/main" val="8346188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BE02C-D73E-C86B-7861-7A622053FFD4}"/>
              </a:ext>
            </a:extLst>
          </p:cNvPr>
          <p:cNvSpPr>
            <a:spLocks noGrp="1"/>
          </p:cNvSpPr>
          <p:nvPr>
            <p:ph type="title"/>
          </p:nvPr>
        </p:nvSpPr>
        <p:spPr/>
        <p:txBody>
          <a:bodyPr/>
          <a:lstStyle/>
          <a:p>
            <a:r>
              <a:rPr kumimoji="0" lang="en-US" sz="2400" b="1" i="0" u="none" strike="noStrike" kern="0" cap="all" spc="0" normalizeH="0" baseline="0" noProof="0" dirty="0">
                <a:ln>
                  <a:noFill/>
                </a:ln>
                <a:effectLst/>
                <a:uLnTx/>
                <a:uFillTx/>
              </a:rPr>
              <a:t>the Moratorium (STAY OF CLAIMS)</a:t>
            </a:r>
            <a:endParaRPr lang="en-US" dirty="0"/>
          </a:p>
        </p:txBody>
      </p:sp>
      <p:sp>
        <p:nvSpPr>
          <p:cNvPr id="4" name="Content Placeholder 2">
            <a:extLst>
              <a:ext uri="{FF2B5EF4-FFF2-40B4-BE49-F238E27FC236}">
                <a16:creationId xmlns:a16="http://schemas.microsoft.com/office/drawing/2014/main" id="{6918C1FE-AD42-1719-4F52-BEED30E6B618}"/>
              </a:ext>
            </a:extLst>
          </p:cNvPr>
          <p:cNvSpPr>
            <a:spLocks noGrp="1"/>
          </p:cNvSpPr>
          <p:nvPr>
            <p:ph idx="1"/>
          </p:nvPr>
        </p:nvSpPr>
        <p:spPr>
          <a:xfrm>
            <a:off x="838200" y="1825625"/>
            <a:ext cx="10515600" cy="4351338"/>
          </a:xfrm>
        </p:spPr>
        <p:txBody>
          <a:bodyPr>
            <a:normAutofit/>
          </a:bodyPr>
          <a:lstStyle/>
          <a:p>
            <a:pPr marL="0" indent="0" algn="ctr">
              <a:buNone/>
            </a:pPr>
            <a:r>
              <a:rPr lang="en-GB" sz="2400" b="1" dirty="0"/>
              <a:t>FREEZING OF ALL CLAIMS WHILE IN BUSINESS RESCUE</a:t>
            </a:r>
          </a:p>
        </p:txBody>
      </p:sp>
      <p:pic>
        <p:nvPicPr>
          <p:cNvPr id="5" name="Picture 4">
            <a:extLst>
              <a:ext uri="{FF2B5EF4-FFF2-40B4-BE49-F238E27FC236}">
                <a16:creationId xmlns:a16="http://schemas.microsoft.com/office/drawing/2014/main" id="{8DC09B19-9670-3A76-89F6-1BE49157C6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4715" y="2492644"/>
            <a:ext cx="3657600" cy="3657600"/>
          </a:xfrm>
          <a:prstGeom prst="rect">
            <a:avLst/>
          </a:prstGeom>
        </p:spPr>
      </p:pic>
      <p:sp>
        <p:nvSpPr>
          <p:cNvPr id="3" name="Slide Number Placeholder 2">
            <a:extLst>
              <a:ext uri="{FF2B5EF4-FFF2-40B4-BE49-F238E27FC236}">
                <a16:creationId xmlns:a16="http://schemas.microsoft.com/office/drawing/2014/main" id="{81B00D58-C6B5-6963-54BB-DABAD2B45CE9}"/>
              </a:ext>
            </a:extLst>
          </p:cNvPr>
          <p:cNvSpPr>
            <a:spLocks noGrp="1"/>
          </p:cNvSpPr>
          <p:nvPr>
            <p:ph type="sldNum" sz="quarter" idx="12"/>
          </p:nvPr>
        </p:nvSpPr>
        <p:spPr/>
        <p:txBody>
          <a:bodyPr/>
          <a:lstStyle/>
          <a:p>
            <a:fld id="{7DD74DEA-8547-FA46-8D4B-08CE59C0E1D7}" type="slidenum">
              <a:rPr lang="en-US" smtClean="0"/>
              <a:t>41</a:t>
            </a:fld>
            <a:endParaRPr lang="en-US"/>
          </a:p>
        </p:txBody>
      </p:sp>
    </p:spTree>
    <p:extLst>
      <p:ext uri="{BB962C8B-B14F-4D97-AF65-F5344CB8AC3E}">
        <p14:creationId xmlns:p14="http://schemas.microsoft.com/office/powerpoint/2010/main" val="26385784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8CCC2-5EE9-45BF-8CDF-ABC9FCA3E9D2}"/>
              </a:ext>
            </a:extLst>
          </p:cNvPr>
          <p:cNvSpPr>
            <a:spLocks noGrp="1"/>
          </p:cNvSpPr>
          <p:nvPr>
            <p:ph type="title"/>
          </p:nvPr>
        </p:nvSpPr>
        <p:spPr/>
        <p:txBody>
          <a:bodyPr>
            <a:normAutofit/>
          </a:bodyPr>
          <a:lstStyle/>
          <a:p>
            <a:r>
              <a:rPr lang="en-US" sz="2400" b="1" dirty="0"/>
              <a:t>1.7.5 Moratorium (Section 133)</a:t>
            </a:r>
          </a:p>
        </p:txBody>
      </p:sp>
      <p:sp>
        <p:nvSpPr>
          <p:cNvPr id="3" name="Content Placeholder 2">
            <a:extLst>
              <a:ext uri="{FF2B5EF4-FFF2-40B4-BE49-F238E27FC236}">
                <a16:creationId xmlns:a16="http://schemas.microsoft.com/office/drawing/2014/main" id="{99F6F6BF-1D12-467F-9A9E-3D0616B09143}"/>
              </a:ext>
            </a:extLst>
          </p:cNvPr>
          <p:cNvSpPr>
            <a:spLocks noGrp="1"/>
          </p:cNvSpPr>
          <p:nvPr>
            <p:ph idx="1"/>
          </p:nvPr>
        </p:nvSpPr>
        <p:spPr/>
        <p:txBody>
          <a:bodyPr/>
          <a:lstStyle/>
          <a:p>
            <a:pPr marL="354013" indent="-354013">
              <a:buSzPct val="120000"/>
            </a:pPr>
            <a:r>
              <a:rPr lang="en-US" sz="2000" dirty="0"/>
              <a:t>A primary aim of business rescue proceedings is to offer a distressed company some breathing space to allow its affairs to be restructured in such a way as to allow it to continue to operate as a going concern</a:t>
            </a:r>
          </a:p>
          <a:p>
            <a:pPr marL="354013" indent="-354013">
              <a:buSzPct val="120000"/>
            </a:pPr>
            <a:r>
              <a:rPr lang="en-US" sz="2000" dirty="0"/>
              <a:t>This is achieved through a general moratorium on claims (a "stay" on claims)</a:t>
            </a:r>
          </a:p>
          <a:p>
            <a:pPr marL="354013" indent="-354013">
              <a:buSzPct val="120000"/>
            </a:pPr>
            <a:r>
              <a:rPr lang="en-GB" sz="2000" dirty="0">
                <a:effectLst/>
                <a:latin typeface="Arial" panose="020B0604020202020204" pitchFamily="34" charset="0"/>
                <a:ea typeface="Times New Roman" panose="02020603050405020304" pitchFamily="18" charset="0"/>
              </a:rPr>
              <a:t>The moratorium on claims is a fundamental aspect of any successful rescue mechanism, aimed at the restructuring of the debt of a company that is financially distressed</a:t>
            </a:r>
          </a:p>
          <a:p>
            <a:pPr marL="354013" indent="-354013">
              <a:buSzPct val="120000"/>
            </a:pPr>
            <a:r>
              <a:rPr lang="en-US" sz="2000" dirty="0"/>
              <a:t>Section 133 of the Companies Act –</a:t>
            </a:r>
          </a:p>
          <a:p>
            <a:pPr marL="532788" lvl="1" indent="-354013">
              <a:buSzPct val="120000"/>
            </a:pPr>
            <a:r>
              <a:rPr lang="en-US" sz="2000" dirty="0"/>
              <a:t>provides that during business rescue proceedings,  no legal proceeding, including enforcement action, against the company, or in relation to any property belonging to the company, or lawfully in its possession, may be commenced or proceeded with in any forum, except with the written consent of the practitioner or with the leave of the court and in accordance with any terms the court considers suitable</a:t>
            </a:r>
          </a:p>
          <a:p>
            <a:endParaRPr lang="en-US" dirty="0"/>
          </a:p>
        </p:txBody>
      </p:sp>
      <p:sp>
        <p:nvSpPr>
          <p:cNvPr id="4" name="Slide Number Placeholder 3">
            <a:extLst>
              <a:ext uri="{FF2B5EF4-FFF2-40B4-BE49-F238E27FC236}">
                <a16:creationId xmlns:a16="http://schemas.microsoft.com/office/drawing/2014/main" id="{EFEEF5AE-B073-8E5E-2A73-BFE03235E84D}"/>
              </a:ext>
            </a:extLst>
          </p:cNvPr>
          <p:cNvSpPr>
            <a:spLocks noGrp="1"/>
          </p:cNvSpPr>
          <p:nvPr>
            <p:ph type="sldNum" sz="quarter" idx="12"/>
          </p:nvPr>
        </p:nvSpPr>
        <p:spPr/>
        <p:txBody>
          <a:bodyPr/>
          <a:lstStyle/>
          <a:p>
            <a:fld id="{7DD74DEA-8547-FA46-8D4B-08CE59C0E1D7}" type="slidenum">
              <a:rPr lang="en-US" smtClean="0"/>
              <a:t>42</a:t>
            </a:fld>
            <a:endParaRPr lang="en-US"/>
          </a:p>
        </p:txBody>
      </p:sp>
    </p:spTree>
    <p:extLst>
      <p:ext uri="{BB962C8B-B14F-4D97-AF65-F5344CB8AC3E}">
        <p14:creationId xmlns:p14="http://schemas.microsoft.com/office/powerpoint/2010/main" val="22386365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3D6D3-65E8-4C6E-8C7A-73CBA6D047A2}"/>
              </a:ext>
            </a:extLst>
          </p:cNvPr>
          <p:cNvSpPr>
            <a:spLocks noGrp="1"/>
          </p:cNvSpPr>
          <p:nvPr>
            <p:ph type="title"/>
          </p:nvPr>
        </p:nvSpPr>
        <p:spPr/>
        <p:txBody>
          <a:bodyPr>
            <a:normAutofit/>
          </a:bodyPr>
          <a:lstStyle/>
          <a:p>
            <a:r>
              <a:rPr lang="en-US" sz="2800" b="1" dirty="0"/>
              <a:t>1.7.5 Moratorium continued….</a:t>
            </a:r>
          </a:p>
        </p:txBody>
      </p:sp>
      <p:sp>
        <p:nvSpPr>
          <p:cNvPr id="3" name="Content Placeholder 2">
            <a:extLst>
              <a:ext uri="{FF2B5EF4-FFF2-40B4-BE49-F238E27FC236}">
                <a16:creationId xmlns:a16="http://schemas.microsoft.com/office/drawing/2014/main" id="{828593D3-A0C4-4941-8F65-C784957C4196}"/>
              </a:ext>
            </a:extLst>
          </p:cNvPr>
          <p:cNvSpPr>
            <a:spLocks noGrp="1"/>
          </p:cNvSpPr>
          <p:nvPr>
            <p:ph idx="1"/>
          </p:nvPr>
        </p:nvSpPr>
        <p:spPr/>
        <p:txBody>
          <a:bodyPr>
            <a:normAutofit fontScale="92500" lnSpcReduction="20000"/>
          </a:bodyPr>
          <a:lstStyle/>
          <a:p>
            <a:pPr marL="354013" indent="-354013">
              <a:buSzPct val="120000"/>
            </a:pPr>
            <a:r>
              <a:rPr lang="en-US" sz="2800" dirty="0"/>
              <a:t>The High Court has exclusive jurisdiction over business rescue matters, and as such, a party seeking to initiate proceedings, including those that concern an employment-related claim, against a company in business rescue, must secure the written consent of the business rescue practitioner or obtain the leave of the High Court to institute those proceedings</a:t>
            </a:r>
          </a:p>
          <a:p>
            <a:pPr marL="354013" indent="-354013">
              <a:buSzPct val="120000"/>
            </a:pPr>
            <a:r>
              <a:rPr lang="en-US" sz="2800" dirty="0">
                <a:effectLst/>
                <a:latin typeface="Arial" panose="020B0604020202020204" pitchFamily="34" charset="0"/>
                <a:ea typeface="Times New Roman" panose="02020603050405020304" pitchFamily="18" charset="0"/>
              </a:rPr>
              <a:t>Arbitration proceedings are legal proceedings for which the written consent of the business rescue practitioner or the leave of the court is required in terms of section 133</a:t>
            </a:r>
            <a:endParaRPr lang="en-GB" sz="2800" dirty="0">
              <a:effectLst/>
              <a:latin typeface="Arial" panose="020B0604020202020204" pitchFamily="34" charset="0"/>
              <a:ea typeface="Times New Roman" panose="02020603050405020304" pitchFamily="18" charset="0"/>
            </a:endParaRPr>
          </a:p>
          <a:p>
            <a:pPr marL="354013" indent="-354013">
              <a:buSzPct val="120000"/>
            </a:pPr>
            <a:r>
              <a:rPr lang="en-GB" sz="2800" dirty="0">
                <a:effectLst/>
                <a:latin typeface="Arial" panose="020B0604020202020204" pitchFamily="34" charset="0"/>
                <a:ea typeface="Times New Roman" panose="02020603050405020304" pitchFamily="18" charset="0"/>
              </a:rPr>
              <a:t>The moratorium on legal proceedings in section 133 finds no application in legal proceedings against a company's business rescue practitioner in connection with the business rescue plan including its interpretation, adoption or implementation</a:t>
            </a:r>
          </a:p>
          <a:p>
            <a:endParaRPr lang="en-US" dirty="0"/>
          </a:p>
        </p:txBody>
      </p:sp>
      <p:sp>
        <p:nvSpPr>
          <p:cNvPr id="4" name="Slide Number Placeholder 3">
            <a:extLst>
              <a:ext uri="{FF2B5EF4-FFF2-40B4-BE49-F238E27FC236}">
                <a16:creationId xmlns:a16="http://schemas.microsoft.com/office/drawing/2014/main" id="{12EC3175-B6EA-619B-E2A9-0D8FFE926644}"/>
              </a:ext>
            </a:extLst>
          </p:cNvPr>
          <p:cNvSpPr>
            <a:spLocks noGrp="1"/>
          </p:cNvSpPr>
          <p:nvPr>
            <p:ph type="sldNum" sz="quarter" idx="12"/>
          </p:nvPr>
        </p:nvSpPr>
        <p:spPr/>
        <p:txBody>
          <a:bodyPr/>
          <a:lstStyle/>
          <a:p>
            <a:fld id="{7DD74DEA-8547-FA46-8D4B-08CE59C0E1D7}" type="slidenum">
              <a:rPr lang="en-US" smtClean="0"/>
              <a:t>43</a:t>
            </a:fld>
            <a:endParaRPr lang="en-US"/>
          </a:p>
        </p:txBody>
      </p:sp>
    </p:spTree>
    <p:extLst>
      <p:ext uri="{BB962C8B-B14F-4D97-AF65-F5344CB8AC3E}">
        <p14:creationId xmlns:p14="http://schemas.microsoft.com/office/powerpoint/2010/main" val="40383755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C85B8-8CE4-CFBE-65E7-0364FEF5D996}"/>
              </a:ext>
            </a:extLst>
          </p:cNvPr>
          <p:cNvSpPr>
            <a:spLocks noGrp="1"/>
          </p:cNvSpPr>
          <p:nvPr>
            <p:ph type="title"/>
          </p:nvPr>
        </p:nvSpPr>
        <p:spPr/>
        <p:txBody>
          <a:bodyPr/>
          <a:lstStyle/>
          <a:p>
            <a:r>
              <a:rPr lang="en-US" dirty="0">
                <a:solidFill>
                  <a:srgbClr val="69466E"/>
                </a:solidFill>
              </a:rPr>
              <a:t>Section 133(1) – stay on legal proceedings (moratorium)</a:t>
            </a:r>
            <a:endParaRPr lang="en-US" dirty="0"/>
          </a:p>
        </p:txBody>
      </p:sp>
      <p:sp>
        <p:nvSpPr>
          <p:cNvPr id="3" name="Content Placeholder 2">
            <a:extLst>
              <a:ext uri="{FF2B5EF4-FFF2-40B4-BE49-F238E27FC236}">
                <a16:creationId xmlns:a16="http://schemas.microsoft.com/office/drawing/2014/main" id="{F3B65E4C-EE38-2B44-ADE3-513F18582EA4}"/>
              </a:ext>
            </a:extLst>
          </p:cNvPr>
          <p:cNvSpPr>
            <a:spLocks noGrp="1"/>
          </p:cNvSpPr>
          <p:nvPr>
            <p:ph idx="1"/>
          </p:nvPr>
        </p:nvSpPr>
        <p:spPr/>
        <p:txBody>
          <a:bodyPr/>
          <a:lstStyle/>
          <a:p>
            <a:pPr algn="l"/>
            <a:r>
              <a:rPr lang="en-ZA" dirty="0"/>
              <a:t>Moratorium – </a:t>
            </a:r>
          </a:p>
          <a:p>
            <a:pPr lvl="1" algn="l"/>
            <a:r>
              <a:rPr lang="en-ZA" sz="2000" dirty="0"/>
              <a:t>prevents the prosecution of claims against the company while it is subject to the business rescue process</a:t>
            </a:r>
          </a:p>
          <a:p>
            <a:pPr lvl="1" algn="l"/>
            <a:r>
              <a:rPr lang="en-ZA" sz="2000" dirty="0"/>
              <a:t>designed to provide the company with “breathing space” while the business rescue practitioner attempts to rescue the company through the preparation and implementation of the business rescue plan</a:t>
            </a:r>
          </a:p>
          <a:p>
            <a:pPr lvl="1" algn="l"/>
            <a:r>
              <a:rPr lang="en-ZA" sz="2000" dirty="0"/>
              <a:t>without this element, a creditor would be able to enforce its rights during the process or apply for the liquidation of the company</a:t>
            </a:r>
          </a:p>
          <a:p>
            <a:pPr algn="l"/>
            <a:r>
              <a:rPr lang="en-ZA" dirty="0"/>
              <a:t>No legal proceedings (including enforcement action) against the company or in relation to any property belonging to the company, or lawfully in its possession, may be commenced or proceeded with in </a:t>
            </a:r>
            <a:r>
              <a:rPr lang="en-ZA" u="sng" dirty="0"/>
              <a:t>any forum</a:t>
            </a:r>
          </a:p>
          <a:p>
            <a:endParaRPr lang="en-US" dirty="0"/>
          </a:p>
        </p:txBody>
      </p:sp>
      <p:sp>
        <p:nvSpPr>
          <p:cNvPr id="4" name="Slide Number Placeholder 3">
            <a:extLst>
              <a:ext uri="{FF2B5EF4-FFF2-40B4-BE49-F238E27FC236}">
                <a16:creationId xmlns:a16="http://schemas.microsoft.com/office/drawing/2014/main" id="{19812D7F-C688-8C6C-7530-E3AA2BF33CD7}"/>
              </a:ext>
            </a:extLst>
          </p:cNvPr>
          <p:cNvSpPr>
            <a:spLocks noGrp="1"/>
          </p:cNvSpPr>
          <p:nvPr>
            <p:ph type="sldNum" sz="quarter" idx="12"/>
          </p:nvPr>
        </p:nvSpPr>
        <p:spPr/>
        <p:txBody>
          <a:bodyPr/>
          <a:lstStyle/>
          <a:p>
            <a:fld id="{7DD74DEA-8547-FA46-8D4B-08CE59C0E1D7}" type="slidenum">
              <a:rPr lang="en-US" smtClean="0"/>
              <a:t>44</a:t>
            </a:fld>
            <a:endParaRPr lang="en-US"/>
          </a:p>
        </p:txBody>
      </p:sp>
    </p:spTree>
    <p:extLst>
      <p:ext uri="{BB962C8B-B14F-4D97-AF65-F5344CB8AC3E}">
        <p14:creationId xmlns:p14="http://schemas.microsoft.com/office/powerpoint/2010/main" val="6057324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C85B8-8CE4-CFBE-65E7-0364FEF5D996}"/>
              </a:ext>
            </a:extLst>
          </p:cNvPr>
          <p:cNvSpPr>
            <a:spLocks noGrp="1"/>
          </p:cNvSpPr>
          <p:nvPr>
            <p:ph type="title"/>
          </p:nvPr>
        </p:nvSpPr>
        <p:spPr/>
        <p:txBody>
          <a:bodyPr/>
          <a:lstStyle/>
          <a:p>
            <a:r>
              <a:rPr lang="en-US" dirty="0"/>
              <a:t>Exceptions to the Moratorium</a:t>
            </a:r>
          </a:p>
        </p:txBody>
      </p:sp>
      <p:sp>
        <p:nvSpPr>
          <p:cNvPr id="3" name="Content Placeholder 2">
            <a:extLst>
              <a:ext uri="{FF2B5EF4-FFF2-40B4-BE49-F238E27FC236}">
                <a16:creationId xmlns:a16="http://schemas.microsoft.com/office/drawing/2014/main" id="{F3B65E4C-EE38-2B44-ADE3-513F18582EA4}"/>
              </a:ext>
            </a:extLst>
          </p:cNvPr>
          <p:cNvSpPr>
            <a:spLocks noGrp="1"/>
          </p:cNvSpPr>
          <p:nvPr>
            <p:ph idx="1"/>
          </p:nvPr>
        </p:nvSpPr>
        <p:spPr/>
        <p:txBody>
          <a:bodyPr>
            <a:normAutofit fontScale="25000" lnSpcReduction="20000"/>
          </a:bodyPr>
          <a:lstStyle/>
          <a:p>
            <a:pPr algn="l">
              <a:lnSpc>
                <a:spcPct val="120000"/>
              </a:lnSpc>
            </a:pPr>
            <a:r>
              <a:rPr lang="en-ZA" sz="7200" dirty="0"/>
              <a:t>With the written consent of the practitioner</a:t>
            </a:r>
          </a:p>
          <a:p>
            <a:pPr algn="l">
              <a:lnSpc>
                <a:spcPct val="120000"/>
              </a:lnSpc>
            </a:pPr>
            <a:r>
              <a:rPr lang="en-ZA" sz="7200" dirty="0"/>
              <a:t>With the leave of the court – must be well motivated (</a:t>
            </a:r>
            <a:r>
              <a:rPr lang="en-ZA" sz="7200" b="1" dirty="0"/>
              <a:t>Redpath Mining South Africa (Pty) Ltd v Piers Marsden NO &amp; Others (</a:t>
            </a:r>
            <a:r>
              <a:rPr lang="en-ZA" sz="7200" b="1" dirty="0" err="1"/>
              <a:t>SGHC</a:t>
            </a:r>
            <a:r>
              <a:rPr lang="en-ZA" sz="7200" b="1" dirty="0"/>
              <a:t>) (2012)</a:t>
            </a:r>
            <a:r>
              <a:rPr lang="en-ZA" sz="7200" dirty="0"/>
              <a:t>) </a:t>
            </a:r>
          </a:p>
          <a:p>
            <a:pPr algn="l">
              <a:lnSpc>
                <a:spcPct val="120000"/>
              </a:lnSpc>
            </a:pPr>
            <a:r>
              <a:rPr lang="en-ZA" sz="7200" dirty="0"/>
              <a:t>As a set-off against any claim made by the company in legal proceedings, irrespective of when the proceedings commence</a:t>
            </a:r>
          </a:p>
          <a:p>
            <a:pPr algn="l">
              <a:lnSpc>
                <a:spcPct val="120000"/>
              </a:lnSpc>
            </a:pPr>
            <a:r>
              <a:rPr lang="en-ZA" sz="7200" dirty="0"/>
              <a:t>Criminal proceedings against the company/directors</a:t>
            </a:r>
          </a:p>
          <a:p>
            <a:pPr algn="l">
              <a:lnSpc>
                <a:spcPct val="120000"/>
              </a:lnSpc>
            </a:pPr>
            <a:r>
              <a:rPr lang="en-ZA" sz="7200" dirty="0"/>
              <a:t>Proceedings concerning any property or right over which the company exercises the powers of a trustee</a:t>
            </a:r>
          </a:p>
          <a:p>
            <a:pPr algn="l">
              <a:lnSpc>
                <a:spcPct val="120000"/>
              </a:lnSpc>
            </a:pPr>
            <a:r>
              <a:rPr lang="en-ZA" sz="7200" dirty="0"/>
              <a:t>Proceedings by a regulatory authority in the execution of its duties after written notification to the practitioner</a:t>
            </a:r>
          </a:p>
          <a:p>
            <a:pPr algn="l">
              <a:lnSpc>
                <a:spcPct val="120000"/>
              </a:lnSpc>
            </a:pPr>
            <a:r>
              <a:rPr lang="en-ZA" sz="7200" b="1" dirty="0"/>
              <a:t>Moodley v On Digital Media &amp; 13 Others 2014 (11 July 2014)</a:t>
            </a:r>
            <a:r>
              <a:rPr lang="en-ZA" sz="7200" dirty="0"/>
              <a:t> – moratorium does not apply to proceedings to set aside the business rescue plan and to interdict the implementation of the business rescue. </a:t>
            </a:r>
          </a:p>
          <a:p>
            <a:pPr marL="0" indent="0" algn="l">
              <a:lnSpc>
                <a:spcPct val="120000"/>
              </a:lnSpc>
              <a:buNone/>
            </a:pPr>
            <a:endParaRPr lang="en-ZA" sz="2800" dirty="0"/>
          </a:p>
          <a:p>
            <a:pPr algn="l">
              <a:lnSpc>
                <a:spcPct val="120000"/>
              </a:lnSpc>
            </a:pPr>
            <a:endParaRPr lang="en-ZA" sz="2800" dirty="0"/>
          </a:p>
          <a:p>
            <a:pPr algn="l">
              <a:lnSpc>
                <a:spcPct val="120000"/>
              </a:lnSpc>
            </a:pPr>
            <a:endParaRPr lang="en-GB" sz="2800" dirty="0"/>
          </a:p>
          <a:p>
            <a:pPr algn="l">
              <a:lnSpc>
                <a:spcPct val="120000"/>
              </a:lnSpc>
            </a:pPr>
            <a:endParaRPr lang="en-GB" sz="2800" dirty="0"/>
          </a:p>
          <a:p>
            <a:endParaRPr lang="en-US" dirty="0"/>
          </a:p>
        </p:txBody>
      </p:sp>
      <p:sp>
        <p:nvSpPr>
          <p:cNvPr id="4" name="Slide Number Placeholder 3">
            <a:extLst>
              <a:ext uri="{FF2B5EF4-FFF2-40B4-BE49-F238E27FC236}">
                <a16:creationId xmlns:a16="http://schemas.microsoft.com/office/drawing/2014/main" id="{F0ECB135-0116-01B4-F295-C8FE19D0FDB5}"/>
              </a:ext>
            </a:extLst>
          </p:cNvPr>
          <p:cNvSpPr>
            <a:spLocks noGrp="1"/>
          </p:cNvSpPr>
          <p:nvPr>
            <p:ph type="sldNum" sz="quarter" idx="12"/>
          </p:nvPr>
        </p:nvSpPr>
        <p:spPr/>
        <p:txBody>
          <a:bodyPr/>
          <a:lstStyle/>
          <a:p>
            <a:fld id="{7DD74DEA-8547-FA46-8D4B-08CE59C0E1D7}" type="slidenum">
              <a:rPr lang="en-US" smtClean="0"/>
              <a:t>45</a:t>
            </a:fld>
            <a:endParaRPr lang="en-US"/>
          </a:p>
        </p:txBody>
      </p:sp>
    </p:spTree>
    <p:extLst>
      <p:ext uri="{BB962C8B-B14F-4D97-AF65-F5344CB8AC3E}">
        <p14:creationId xmlns:p14="http://schemas.microsoft.com/office/powerpoint/2010/main" val="4157337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2778C-55A1-DBDD-4D25-605786C924C9}"/>
              </a:ext>
            </a:extLst>
          </p:cNvPr>
          <p:cNvSpPr>
            <a:spLocks noGrp="1"/>
          </p:cNvSpPr>
          <p:nvPr>
            <p:ph type="title"/>
          </p:nvPr>
        </p:nvSpPr>
        <p:spPr/>
        <p:txBody>
          <a:bodyPr/>
          <a:lstStyle/>
          <a:p>
            <a:r>
              <a:rPr lang="en-US" dirty="0"/>
              <a:t>Post-commencement finance</a:t>
            </a:r>
          </a:p>
        </p:txBody>
      </p:sp>
      <p:sp>
        <p:nvSpPr>
          <p:cNvPr id="3" name="Content Placeholder 2">
            <a:extLst>
              <a:ext uri="{FF2B5EF4-FFF2-40B4-BE49-F238E27FC236}">
                <a16:creationId xmlns:a16="http://schemas.microsoft.com/office/drawing/2014/main" id="{572F2484-023B-B1CC-E318-F26AEAF4A19C}"/>
              </a:ext>
            </a:extLst>
          </p:cNvPr>
          <p:cNvSpPr>
            <a:spLocks noGrp="1"/>
          </p:cNvSpPr>
          <p:nvPr>
            <p:ph idx="1"/>
          </p:nvPr>
        </p:nvSpPr>
        <p:spPr/>
        <p:txBody>
          <a:bodyPr>
            <a:normAutofit fontScale="92500" lnSpcReduction="10000"/>
          </a:bodyPr>
          <a:lstStyle/>
          <a:p>
            <a:r>
              <a:rPr lang="en-US" dirty="0"/>
              <a:t>Introduced a concept called post-commencement finance ("PCF") </a:t>
            </a:r>
          </a:p>
          <a:p>
            <a:r>
              <a:rPr lang="en-US" dirty="0"/>
              <a:t>Distinguishes between two types of PCF – </a:t>
            </a:r>
          </a:p>
          <a:p>
            <a:r>
              <a:rPr lang="en-US" dirty="0"/>
              <a:t>that which becomes due and owing to employees during business rescue proceedings</a:t>
            </a:r>
          </a:p>
          <a:p>
            <a:r>
              <a:rPr lang="en-US" dirty="0"/>
              <a:t>funding which is provided to a company, during the company’s business rescue, by means unrelated to employment (including the provision of credit by a supplier if it is approved by the BRP)</a:t>
            </a:r>
          </a:p>
          <a:p>
            <a:r>
              <a:rPr lang="en-US" dirty="0"/>
              <a:t>PCF may be provided in exchange for security over unencumbered assets of the company</a:t>
            </a:r>
          </a:p>
          <a:p>
            <a:r>
              <a:rPr lang="en-US" dirty="0"/>
              <a:t>PCF - financier will generally provide PCF if it will be guaranteed that its claim against the company will be secured</a:t>
            </a:r>
          </a:p>
          <a:p>
            <a:endParaRPr lang="en-US" dirty="0"/>
          </a:p>
        </p:txBody>
      </p:sp>
      <p:sp>
        <p:nvSpPr>
          <p:cNvPr id="4" name="Slide Number Placeholder 3">
            <a:extLst>
              <a:ext uri="{FF2B5EF4-FFF2-40B4-BE49-F238E27FC236}">
                <a16:creationId xmlns:a16="http://schemas.microsoft.com/office/drawing/2014/main" id="{A2A71CE5-DFB8-E410-5B8E-1BBBEFF89649}"/>
              </a:ext>
            </a:extLst>
          </p:cNvPr>
          <p:cNvSpPr>
            <a:spLocks noGrp="1"/>
          </p:cNvSpPr>
          <p:nvPr>
            <p:ph type="sldNum" sz="quarter" idx="12"/>
          </p:nvPr>
        </p:nvSpPr>
        <p:spPr/>
        <p:txBody>
          <a:bodyPr/>
          <a:lstStyle/>
          <a:p>
            <a:fld id="{7DD74DEA-8547-FA46-8D4B-08CE59C0E1D7}" type="slidenum">
              <a:rPr lang="en-US" smtClean="0"/>
              <a:t>46</a:t>
            </a:fld>
            <a:endParaRPr lang="en-US"/>
          </a:p>
        </p:txBody>
      </p:sp>
    </p:spTree>
    <p:extLst>
      <p:ext uri="{BB962C8B-B14F-4D97-AF65-F5344CB8AC3E}">
        <p14:creationId xmlns:p14="http://schemas.microsoft.com/office/powerpoint/2010/main" val="504522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AF416-FD98-455F-84DB-6EB038A3215A}"/>
              </a:ext>
            </a:extLst>
          </p:cNvPr>
          <p:cNvSpPr>
            <a:spLocks noGrp="1"/>
          </p:cNvSpPr>
          <p:nvPr>
            <p:ph type="title"/>
          </p:nvPr>
        </p:nvSpPr>
        <p:spPr/>
        <p:txBody>
          <a:bodyPr>
            <a:normAutofit/>
          </a:bodyPr>
          <a:lstStyle/>
          <a:p>
            <a:r>
              <a:rPr lang="en-US" sz="2800" b="1" dirty="0"/>
              <a:t>1.7.6 Post-commencement finance (Section 135)</a:t>
            </a:r>
          </a:p>
        </p:txBody>
      </p:sp>
      <p:sp>
        <p:nvSpPr>
          <p:cNvPr id="3" name="Content Placeholder 2">
            <a:extLst>
              <a:ext uri="{FF2B5EF4-FFF2-40B4-BE49-F238E27FC236}">
                <a16:creationId xmlns:a16="http://schemas.microsoft.com/office/drawing/2014/main" id="{59AF7E57-9EE7-4D00-A4BB-23161745D1BF}"/>
              </a:ext>
            </a:extLst>
          </p:cNvPr>
          <p:cNvSpPr>
            <a:spLocks noGrp="1"/>
          </p:cNvSpPr>
          <p:nvPr>
            <p:ph idx="1"/>
          </p:nvPr>
        </p:nvSpPr>
        <p:spPr/>
        <p:txBody>
          <a:bodyPr>
            <a:normAutofit fontScale="70000" lnSpcReduction="20000"/>
          </a:bodyPr>
          <a:lstStyle/>
          <a:p>
            <a:pPr marL="354013" indent="-354013">
              <a:buSzPct val="120000"/>
            </a:pPr>
            <a:r>
              <a:rPr lang="en-US" sz="2800" dirty="0"/>
              <a:t>Post-commencement finance is the life-blood of the company while it is undergoing its restructuring process under business rescue</a:t>
            </a:r>
          </a:p>
          <a:p>
            <a:pPr marL="354013" indent="-354013">
              <a:buSzPct val="120000"/>
            </a:pPr>
            <a:r>
              <a:rPr lang="en-GB" sz="2800" dirty="0">
                <a:effectLst/>
                <a:latin typeface="Arial" panose="020B0604020202020204" pitchFamily="34" charset="0"/>
                <a:ea typeface="Times New Roman" panose="02020603050405020304" pitchFamily="18" charset="0"/>
              </a:rPr>
              <a:t>Post-commencement finance is funding that is provided to the company after the date of commencement of business rescue proceedings</a:t>
            </a:r>
          </a:p>
          <a:p>
            <a:pPr marL="354013" indent="-354013">
              <a:buSzPct val="120000"/>
            </a:pPr>
            <a:r>
              <a:rPr lang="en-GB" sz="2800" dirty="0">
                <a:effectLst/>
                <a:latin typeface="Arial" panose="020B0604020202020204" pitchFamily="34" charset="0"/>
                <a:ea typeface="Times New Roman" panose="02020603050405020304" pitchFamily="18" charset="0"/>
              </a:rPr>
              <a:t>In view of the importance of securing some level of ongoing finance in order to continue functioning in the marketplace, the Companies Act provides statutory protection and elevates the status of such funding above the claims of the company's pre-business rescue creditors (waterfall of payments in a business rescue)</a:t>
            </a:r>
          </a:p>
          <a:p>
            <a:pPr marL="354013" indent="-354013">
              <a:buSzPct val="120000"/>
            </a:pPr>
            <a:r>
              <a:rPr lang="en-US" sz="2800" dirty="0">
                <a:effectLst/>
                <a:latin typeface="Arial" panose="020B0604020202020204" pitchFamily="34" charset="0"/>
                <a:ea typeface="Times New Roman" panose="02020603050405020304" pitchFamily="18" charset="0"/>
              </a:rPr>
              <a:t>Without such preference being conferred, very few, if any, lenders would be prepared to continue to finance a company in circumstances where it is financially distressed and has been placed under business rescue</a:t>
            </a:r>
          </a:p>
          <a:p>
            <a:pPr marL="354013" indent="-354013">
              <a:buSzPct val="120000"/>
            </a:pPr>
            <a:r>
              <a:rPr lang="en-GB" sz="2800" dirty="0">
                <a:effectLst/>
                <a:latin typeface="Arial" panose="020B0604020202020204" pitchFamily="34" charset="0"/>
                <a:ea typeface="Times New Roman" panose="02020603050405020304" pitchFamily="18" charset="0"/>
              </a:rPr>
              <a:t>During business rescue proceedings the company may obtain "finance" secured by the unencumbered assets of the company but </a:t>
            </a:r>
            <a:r>
              <a:rPr lang="en-GB" sz="2800" u="sng" dirty="0">
                <a:effectLst/>
                <a:latin typeface="Arial" panose="020B0604020202020204" pitchFamily="34" charset="0"/>
                <a:ea typeface="Times New Roman" panose="02020603050405020304" pitchFamily="18" charset="0"/>
              </a:rPr>
              <a:t>payable after</a:t>
            </a:r>
            <a:r>
              <a:rPr lang="en-GB" sz="2800" dirty="0">
                <a:effectLst/>
                <a:latin typeface="Arial" panose="020B0604020202020204" pitchFamily="34" charset="0"/>
                <a:ea typeface="Times New Roman" panose="02020603050405020304" pitchFamily="18" charset="0"/>
              </a:rPr>
              <a:t>  business rescue practitioners' remuneration and costs related to the proceedings and claims related to employment arising during the rescue proceedings in the order of preference indicated in section 135 of the Companies Act</a:t>
            </a:r>
          </a:p>
          <a:p>
            <a:endParaRPr lang="en-US" dirty="0"/>
          </a:p>
        </p:txBody>
      </p:sp>
      <p:sp>
        <p:nvSpPr>
          <p:cNvPr id="4" name="Slide Number Placeholder 3">
            <a:extLst>
              <a:ext uri="{FF2B5EF4-FFF2-40B4-BE49-F238E27FC236}">
                <a16:creationId xmlns:a16="http://schemas.microsoft.com/office/drawing/2014/main" id="{F2E5C92B-EAE5-FBA6-2DEC-D203147F2DF5}"/>
              </a:ext>
            </a:extLst>
          </p:cNvPr>
          <p:cNvSpPr>
            <a:spLocks noGrp="1"/>
          </p:cNvSpPr>
          <p:nvPr>
            <p:ph type="sldNum" sz="quarter" idx="12"/>
          </p:nvPr>
        </p:nvSpPr>
        <p:spPr/>
        <p:txBody>
          <a:bodyPr/>
          <a:lstStyle/>
          <a:p>
            <a:fld id="{7DD74DEA-8547-FA46-8D4B-08CE59C0E1D7}" type="slidenum">
              <a:rPr lang="en-US" smtClean="0"/>
              <a:t>47</a:t>
            </a:fld>
            <a:endParaRPr lang="en-US"/>
          </a:p>
        </p:txBody>
      </p:sp>
    </p:spTree>
    <p:extLst>
      <p:ext uri="{BB962C8B-B14F-4D97-AF65-F5344CB8AC3E}">
        <p14:creationId xmlns:p14="http://schemas.microsoft.com/office/powerpoint/2010/main" val="16678258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614EF-0CE2-67B4-0564-39B949681217}"/>
              </a:ext>
            </a:extLst>
          </p:cNvPr>
          <p:cNvSpPr>
            <a:spLocks noGrp="1"/>
          </p:cNvSpPr>
          <p:nvPr>
            <p:ph type="title"/>
          </p:nvPr>
        </p:nvSpPr>
        <p:spPr/>
        <p:txBody>
          <a:bodyPr/>
          <a:lstStyle/>
          <a:p>
            <a:r>
              <a:rPr lang="en-US" dirty="0"/>
              <a:t>Contracts in business rescue</a:t>
            </a:r>
          </a:p>
        </p:txBody>
      </p:sp>
      <p:sp>
        <p:nvSpPr>
          <p:cNvPr id="3" name="Content Placeholder 2">
            <a:extLst>
              <a:ext uri="{FF2B5EF4-FFF2-40B4-BE49-F238E27FC236}">
                <a16:creationId xmlns:a16="http://schemas.microsoft.com/office/drawing/2014/main" id="{0BD503C4-532B-B147-85AE-42D8403606F1}"/>
              </a:ext>
            </a:extLst>
          </p:cNvPr>
          <p:cNvSpPr>
            <a:spLocks noGrp="1"/>
          </p:cNvSpPr>
          <p:nvPr>
            <p:ph idx="1"/>
          </p:nvPr>
        </p:nvSpPr>
        <p:spPr/>
        <p:txBody>
          <a:bodyPr/>
          <a:lstStyle/>
          <a:p>
            <a:pPr algn="l"/>
            <a:r>
              <a:rPr lang="en-US" sz="2000" dirty="0">
                <a:solidFill>
                  <a:srgbClr val="000000"/>
                </a:solidFill>
              </a:rPr>
              <a:t>Business rescue practitioner can suspend or cancel (prejudicial) contracts (that are affecting the company’s ability to trade effectively) – section 136.</a:t>
            </a:r>
          </a:p>
          <a:p>
            <a:pPr algn="l"/>
            <a:r>
              <a:rPr lang="en-US" sz="2000" dirty="0"/>
              <a:t>Practitioner may –</a:t>
            </a:r>
          </a:p>
          <a:p>
            <a:pPr lvl="1" algn="l"/>
            <a:r>
              <a:rPr lang="en-US" sz="2000" dirty="0"/>
              <a:t>entirely, partially or conditionally </a:t>
            </a:r>
            <a:r>
              <a:rPr lang="en-US" sz="2000" u="sng" dirty="0"/>
              <a:t>suspend</a:t>
            </a:r>
            <a:r>
              <a:rPr lang="en-US" sz="2000" dirty="0"/>
              <a:t>, for the duration of the proceedings, </a:t>
            </a:r>
            <a:r>
              <a:rPr lang="en-US" sz="2000" u="sng" dirty="0"/>
              <a:t>any obligation of the company </a:t>
            </a:r>
            <a:r>
              <a:rPr lang="en-US" sz="2000" dirty="0"/>
              <a:t>that –	</a:t>
            </a:r>
          </a:p>
          <a:p>
            <a:pPr lvl="2" algn="l"/>
            <a:r>
              <a:rPr lang="en-US" dirty="0"/>
              <a:t>arises under an agreement to which the company was a party at the commencement of the proceedings; and</a:t>
            </a:r>
          </a:p>
          <a:p>
            <a:pPr lvl="2" algn="l"/>
            <a:r>
              <a:rPr lang="en-US" dirty="0"/>
              <a:t>would otherwise become due during those proceedings; or</a:t>
            </a:r>
          </a:p>
          <a:p>
            <a:pPr lvl="1" algn="l"/>
            <a:r>
              <a:rPr lang="en-US" sz="2000" dirty="0"/>
              <a:t>apply </a:t>
            </a:r>
            <a:r>
              <a:rPr lang="en-US" sz="2000" u="sng" dirty="0"/>
              <a:t>urgently</a:t>
            </a:r>
            <a:r>
              <a:rPr lang="en-US" sz="2000" dirty="0"/>
              <a:t> to court to entirely, partially or conditionally </a:t>
            </a:r>
            <a:r>
              <a:rPr lang="en-US" sz="2000" u="sng" dirty="0"/>
              <a:t>cance</a:t>
            </a:r>
            <a:r>
              <a:rPr lang="en-US" sz="2000" dirty="0"/>
              <a:t>l, on any terms that are just and reasonable in the circumstances, any agreement to which the company is party.</a:t>
            </a:r>
          </a:p>
          <a:p>
            <a:pPr algn="l"/>
            <a:r>
              <a:rPr lang="en-US" sz="2000" dirty="0"/>
              <a:t>The counter-party can only assert a claim for damages (a concurrent claim) and not specific performance.</a:t>
            </a:r>
          </a:p>
          <a:p>
            <a:endParaRPr lang="en-US" dirty="0"/>
          </a:p>
        </p:txBody>
      </p:sp>
      <p:sp>
        <p:nvSpPr>
          <p:cNvPr id="4" name="Slide Number Placeholder 3">
            <a:extLst>
              <a:ext uri="{FF2B5EF4-FFF2-40B4-BE49-F238E27FC236}">
                <a16:creationId xmlns:a16="http://schemas.microsoft.com/office/drawing/2014/main" id="{816C134E-0059-FCB7-FFFC-00BCF4A630DC}"/>
              </a:ext>
            </a:extLst>
          </p:cNvPr>
          <p:cNvSpPr>
            <a:spLocks noGrp="1"/>
          </p:cNvSpPr>
          <p:nvPr>
            <p:ph type="sldNum" sz="quarter" idx="12"/>
          </p:nvPr>
        </p:nvSpPr>
        <p:spPr/>
        <p:txBody>
          <a:bodyPr/>
          <a:lstStyle/>
          <a:p>
            <a:fld id="{7DD74DEA-8547-FA46-8D4B-08CE59C0E1D7}" type="slidenum">
              <a:rPr lang="en-US" smtClean="0"/>
              <a:t>48</a:t>
            </a:fld>
            <a:endParaRPr lang="en-US"/>
          </a:p>
        </p:txBody>
      </p:sp>
    </p:spTree>
    <p:extLst>
      <p:ext uri="{BB962C8B-B14F-4D97-AF65-F5344CB8AC3E}">
        <p14:creationId xmlns:p14="http://schemas.microsoft.com/office/powerpoint/2010/main" val="42397639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9B4266-A038-0136-2509-F348C3D74BF3}"/>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The Business Rescue Plan</a:t>
            </a:r>
          </a:p>
        </p:txBody>
      </p:sp>
      <p:pic>
        <p:nvPicPr>
          <p:cNvPr id="5" name="Content Placeholder 4" descr="A pen on a contract&#10;&#10;Description automatically generated">
            <a:extLst>
              <a:ext uri="{FF2B5EF4-FFF2-40B4-BE49-F238E27FC236}">
                <a16:creationId xmlns:a16="http://schemas.microsoft.com/office/drawing/2014/main" id="{6135E633-4216-1397-1A92-8B46597C3D1E}"/>
              </a:ext>
            </a:extLst>
          </p:cNvPr>
          <p:cNvPicPr>
            <a:picLocks noGrp="1" noChangeAspect="1"/>
          </p:cNvPicPr>
          <p:nvPr>
            <p:ph idx="1"/>
          </p:nvPr>
        </p:nvPicPr>
        <p:blipFill>
          <a:blip r:embed="rId2"/>
          <a:stretch>
            <a:fillRect/>
          </a:stretch>
        </p:blipFill>
        <p:spPr>
          <a:xfrm>
            <a:off x="4777316" y="1164777"/>
            <a:ext cx="6780700" cy="4526117"/>
          </a:xfrm>
          <a:prstGeom prst="rect">
            <a:avLst/>
          </a:prstGeom>
        </p:spPr>
      </p:pic>
      <p:sp>
        <p:nvSpPr>
          <p:cNvPr id="3" name="Slide Number Placeholder 2">
            <a:extLst>
              <a:ext uri="{FF2B5EF4-FFF2-40B4-BE49-F238E27FC236}">
                <a16:creationId xmlns:a16="http://schemas.microsoft.com/office/drawing/2014/main" id="{81C09EFE-0276-F27A-01A4-46E0210931A7}"/>
              </a:ext>
            </a:extLst>
          </p:cNvPr>
          <p:cNvSpPr>
            <a:spLocks noGrp="1"/>
          </p:cNvSpPr>
          <p:nvPr>
            <p:ph type="sldNum" sz="quarter" idx="12"/>
          </p:nvPr>
        </p:nvSpPr>
        <p:spPr/>
        <p:txBody>
          <a:bodyPr/>
          <a:lstStyle/>
          <a:p>
            <a:fld id="{7DD74DEA-8547-FA46-8D4B-08CE59C0E1D7}" type="slidenum">
              <a:rPr lang="en-US" smtClean="0"/>
              <a:t>49</a:t>
            </a:fld>
            <a:endParaRPr lang="en-US"/>
          </a:p>
        </p:txBody>
      </p:sp>
    </p:spTree>
    <p:extLst>
      <p:ext uri="{BB962C8B-B14F-4D97-AF65-F5344CB8AC3E}">
        <p14:creationId xmlns:p14="http://schemas.microsoft.com/office/powerpoint/2010/main" val="1435905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98EF2-30D0-4BAC-BAE0-D87BCB627377}"/>
              </a:ext>
            </a:extLst>
          </p:cNvPr>
          <p:cNvSpPr>
            <a:spLocks noGrp="1"/>
          </p:cNvSpPr>
          <p:nvPr>
            <p:ph type="title"/>
          </p:nvPr>
        </p:nvSpPr>
        <p:spPr/>
        <p:txBody>
          <a:bodyPr>
            <a:normAutofit/>
          </a:bodyPr>
          <a:lstStyle/>
          <a:p>
            <a:r>
              <a:rPr lang="en-US" sz="2400" b="1" dirty="0"/>
              <a:t>1.5 General Introduction and a bird's eye view of the business rescue procedure</a:t>
            </a:r>
          </a:p>
        </p:txBody>
      </p:sp>
      <p:sp>
        <p:nvSpPr>
          <p:cNvPr id="3" name="Content Placeholder 2">
            <a:extLst>
              <a:ext uri="{FF2B5EF4-FFF2-40B4-BE49-F238E27FC236}">
                <a16:creationId xmlns:a16="http://schemas.microsoft.com/office/drawing/2014/main" id="{32019F5A-3974-489D-BC5D-A29653A36DBA}"/>
              </a:ext>
            </a:extLst>
          </p:cNvPr>
          <p:cNvSpPr>
            <a:spLocks noGrp="1"/>
          </p:cNvSpPr>
          <p:nvPr>
            <p:ph idx="1"/>
          </p:nvPr>
        </p:nvSpPr>
        <p:spPr/>
        <p:txBody>
          <a:bodyPr>
            <a:normAutofit fontScale="62500" lnSpcReduction="20000"/>
          </a:bodyPr>
          <a:lstStyle/>
          <a:p>
            <a:pPr marL="354013" indent="-354013">
              <a:buSzPct val="120000"/>
            </a:pPr>
            <a:r>
              <a:rPr lang="en-US" dirty="0"/>
              <a:t>Given the current economic climate, business rescue proceedings are becoming increasingly relevant </a:t>
            </a:r>
          </a:p>
          <a:p>
            <a:pPr marL="354013" indent="-354013">
              <a:buSzPct val="120000"/>
            </a:pPr>
            <a:r>
              <a:rPr lang="en-US" dirty="0">
                <a:effectLst/>
                <a:latin typeface="Arial" panose="020B0604020202020204" pitchFamily="34" charset="0"/>
                <a:ea typeface="Times New Roman" panose="02020603050405020304" pitchFamily="18" charset="0"/>
                <a:cs typeface="Times New Roman" panose="02020603050405020304" pitchFamily="18" charset="0"/>
              </a:rPr>
              <a:t>The Companies Act 71 of 2008 (which came into operation </a:t>
            </a:r>
            <a:r>
              <a:rPr lang="en-US" dirty="0">
                <a:ea typeface="Times New Roman" panose="02020603050405020304" pitchFamily="18" charset="0"/>
                <a:cs typeface="Times New Roman" panose="02020603050405020304" pitchFamily="18" charset="0"/>
              </a:rPr>
              <a:t>in </a:t>
            </a:r>
            <a:r>
              <a:rPr lang="en-US" dirty="0">
                <a:effectLst/>
                <a:latin typeface="Arial" panose="020B0604020202020204" pitchFamily="34" charset="0"/>
                <a:ea typeface="Times New Roman" panose="02020603050405020304" pitchFamily="18" charset="0"/>
                <a:cs typeface="Times New Roman" panose="02020603050405020304" pitchFamily="18" charset="0"/>
              </a:rPr>
              <a:t>May 2011) introduced business rescue proceedings to the South African legal and restructuring landscape</a:t>
            </a:r>
          </a:p>
          <a:p>
            <a:pPr marL="354013" indent="-354013">
              <a:buSzPct val="120000"/>
            </a:pPr>
            <a:r>
              <a:rPr lang="en-US" dirty="0">
                <a:ea typeface="Times New Roman" panose="02020603050405020304" pitchFamily="18" charset="0"/>
                <a:cs typeface="Times New Roman" panose="02020603050405020304" pitchFamily="18" charset="0"/>
              </a:rPr>
              <a:t>Business rescue replaced the outdated judicial management procedure</a:t>
            </a:r>
            <a:r>
              <a:rPr lang="en-US" dirty="0">
                <a:effectLst/>
                <a:latin typeface="Arial" panose="020B0604020202020204" pitchFamily="34" charset="0"/>
                <a:ea typeface="Times New Roman" panose="02020603050405020304" pitchFamily="18" charset="0"/>
                <a:cs typeface="Times New Roman" panose="02020603050405020304" pitchFamily="18" charset="0"/>
              </a:rPr>
              <a:t>  </a:t>
            </a:r>
          </a:p>
          <a:p>
            <a:pPr marL="354013" indent="-354013">
              <a:buSzPct val="120000"/>
            </a:pPr>
            <a:r>
              <a:rPr lang="en-US" dirty="0">
                <a:effectLst/>
                <a:latin typeface="Arial" panose="020B0604020202020204" pitchFamily="34" charset="0"/>
                <a:ea typeface="Times New Roman" panose="02020603050405020304" pitchFamily="18" charset="0"/>
                <a:cs typeface="Times New Roman" panose="02020603050405020304" pitchFamily="18" charset="0"/>
              </a:rPr>
              <a:t>The aim of business rescue is to allow for the supervision of financially distressed companies by a business rescue practitioner with the objective of either rescuing the company and allowing it to trade out of its financial predicament, or </a:t>
            </a:r>
            <a:r>
              <a:rPr lang="en-US" dirty="0">
                <a:ea typeface="Times New Roman" panose="02020603050405020304" pitchFamily="18" charset="0"/>
                <a:cs typeface="Times New Roman" panose="02020603050405020304" pitchFamily="18" charset="0"/>
              </a:rPr>
              <a:t>if this is not possible, </a:t>
            </a:r>
            <a:r>
              <a:rPr lang="en-US" dirty="0">
                <a:effectLst/>
                <a:latin typeface="Arial" panose="020B0604020202020204" pitchFamily="34" charset="0"/>
                <a:ea typeface="Times New Roman" panose="02020603050405020304" pitchFamily="18" charset="0"/>
                <a:cs typeface="Times New Roman" panose="02020603050405020304" pitchFamily="18" charset="0"/>
              </a:rPr>
              <a:t>offering </a:t>
            </a:r>
            <a:r>
              <a:rPr lang="en-US" dirty="0">
                <a:ea typeface="Times New Roman" panose="02020603050405020304" pitchFamily="18" charset="0"/>
                <a:cs typeface="Times New Roman" panose="02020603050405020304" pitchFamily="18" charset="0"/>
              </a:rPr>
              <a:t>the company's </a:t>
            </a:r>
            <a:r>
              <a:rPr lang="en-US" dirty="0">
                <a:effectLst/>
                <a:latin typeface="Arial" panose="020B0604020202020204" pitchFamily="34" charset="0"/>
                <a:ea typeface="Times New Roman" panose="02020603050405020304" pitchFamily="18" charset="0"/>
                <a:cs typeface="Times New Roman" panose="02020603050405020304" pitchFamily="18" charset="0"/>
              </a:rPr>
              <a:t>creditors and shareholders a better dividend than would otherwise be achieved through liquidation </a:t>
            </a:r>
          </a:p>
          <a:p>
            <a:pPr marL="354013" indent="-354013">
              <a:buSzPct val="120000"/>
            </a:pPr>
            <a:r>
              <a:rPr lang="en-US" dirty="0">
                <a:effectLst/>
                <a:latin typeface="Arial" panose="020B0604020202020204" pitchFamily="34" charset="0"/>
                <a:ea typeface="Times New Roman" panose="02020603050405020304" pitchFamily="18" charset="0"/>
                <a:cs typeface="Times New Roman" panose="02020603050405020304" pitchFamily="18" charset="0"/>
              </a:rPr>
              <a:t>Attempting to restructure financially distressed companies (as opposed to simply liquidating them) has been the new global trend </a:t>
            </a:r>
            <a:endParaRPr lang="en-GB" dirty="0">
              <a:effectLst/>
              <a:latin typeface="Arial" panose="020B0604020202020204" pitchFamily="34" charset="0"/>
              <a:ea typeface="Times New Roman" panose="02020603050405020304" pitchFamily="18" charset="0"/>
              <a:cs typeface="Times New Roman" panose="02020603050405020304" pitchFamily="18" charset="0"/>
            </a:endParaRPr>
          </a:p>
          <a:p>
            <a:pPr marL="354013" indent="-354013">
              <a:buSzPct val="120000"/>
            </a:pPr>
            <a:r>
              <a:rPr lang="en-US" dirty="0"/>
              <a:t>Business rescue accords with the "corporate rescue culture" and other international standards of corporate rescue </a:t>
            </a:r>
            <a:r>
              <a:rPr lang="en-US" dirty="0">
                <a:effectLst/>
                <a:latin typeface="Arial" panose="020B0604020202020204" pitchFamily="34" charset="0"/>
                <a:ea typeface="Times New Roman" panose="02020603050405020304" pitchFamily="18" charset="0"/>
                <a:cs typeface="Times New Roman" panose="02020603050405020304" pitchFamily="18" charset="0"/>
              </a:rPr>
              <a:t>USA (Chapter 11 proceedings) and the UK (Administration) </a:t>
            </a:r>
            <a:endParaRPr lang="en-US" dirty="0"/>
          </a:p>
          <a:p>
            <a:pPr marL="354013" indent="-354013">
              <a:buSzPct val="120000"/>
            </a:pPr>
            <a:r>
              <a:rPr lang="en-US" dirty="0">
                <a:effectLst/>
                <a:latin typeface="Arial" panose="020B0604020202020204" pitchFamily="34" charset="0"/>
                <a:ea typeface="Times New Roman" panose="02020603050405020304" pitchFamily="18" charset="0"/>
                <a:cs typeface="Times New Roman" panose="02020603050405020304" pitchFamily="18" charset="0"/>
              </a:rPr>
              <a:t>Having some knowledge of the new restructuring dispensation is essential as most companies may be exposed to business rescue at various levels </a:t>
            </a:r>
          </a:p>
          <a:p>
            <a:endParaRPr lang="en-US" dirty="0"/>
          </a:p>
        </p:txBody>
      </p:sp>
      <p:sp>
        <p:nvSpPr>
          <p:cNvPr id="4" name="Slide Number Placeholder 3">
            <a:extLst>
              <a:ext uri="{FF2B5EF4-FFF2-40B4-BE49-F238E27FC236}">
                <a16:creationId xmlns:a16="http://schemas.microsoft.com/office/drawing/2014/main" id="{F25EB00A-1357-DFB2-07DA-A2B26C35479A}"/>
              </a:ext>
            </a:extLst>
          </p:cNvPr>
          <p:cNvSpPr>
            <a:spLocks noGrp="1"/>
          </p:cNvSpPr>
          <p:nvPr>
            <p:ph type="sldNum" sz="quarter" idx="12"/>
          </p:nvPr>
        </p:nvSpPr>
        <p:spPr/>
        <p:txBody>
          <a:bodyPr/>
          <a:lstStyle/>
          <a:p>
            <a:fld id="{7DD74DEA-8547-FA46-8D4B-08CE59C0E1D7}" type="slidenum">
              <a:rPr lang="en-US" smtClean="0"/>
              <a:t>5</a:t>
            </a:fld>
            <a:endParaRPr lang="en-US"/>
          </a:p>
        </p:txBody>
      </p:sp>
    </p:spTree>
    <p:extLst>
      <p:ext uri="{BB962C8B-B14F-4D97-AF65-F5344CB8AC3E}">
        <p14:creationId xmlns:p14="http://schemas.microsoft.com/office/powerpoint/2010/main" val="13470449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8162D-64BF-47D0-A39C-A85FAFA38811}"/>
              </a:ext>
            </a:extLst>
          </p:cNvPr>
          <p:cNvSpPr>
            <a:spLocks noGrp="1"/>
          </p:cNvSpPr>
          <p:nvPr>
            <p:ph type="title"/>
          </p:nvPr>
        </p:nvSpPr>
        <p:spPr/>
        <p:txBody>
          <a:bodyPr>
            <a:normAutofit/>
          </a:bodyPr>
          <a:lstStyle/>
          <a:p>
            <a:r>
              <a:rPr lang="en-US" sz="2800" b="1" dirty="0"/>
              <a:t>1.7.7 The business rescue plan (Section 150)</a:t>
            </a:r>
          </a:p>
        </p:txBody>
      </p:sp>
      <p:sp>
        <p:nvSpPr>
          <p:cNvPr id="3" name="Content Placeholder 2">
            <a:extLst>
              <a:ext uri="{FF2B5EF4-FFF2-40B4-BE49-F238E27FC236}">
                <a16:creationId xmlns:a16="http://schemas.microsoft.com/office/drawing/2014/main" id="{2C280CBC-7AF2-42A9-A5D7-F884A6A1A526}"/>
              </a:ext>
            </a:extLst>
          </p:cNvPr>
          <p:cNvSpPr>
            <a:spLocks noGrp="1"/>
          </p:cNvSpPr>
          <p:nvPr>
            <p:ph idx="1"/>
          </p:nvPr>
        </p:nvSpPr>
        <p:spPr/>
        <p:txBody>
          <a:bodyPr>
            <a:normAutofit fontScale="70000" lnSpcReduction="20000"/>
          </a:bodyPr>
          <a:lstStyle/>
          <a:p>
            <a:pPr marL="354013" indent="-354013">
              <a:buSzPct val="120000"/>
            </a:pPr>
            <a:r>
              <a:rPr lang="en-GB" sz="2800" dirty="0">
                <a:effectLst/>
                <a:latin typeface="Arial" panose="020B0604020202020204" pitchFamily="34" charset="0"/>
                <a:ea typeface="Times New Roman" panose="02020603050405020304" pitchFamily="18" charset="0"/>
              </a:rPr>
              <a:t>The practitioner, after consulting the creditors, other affected persons, and the management of the company, is obligated to prepare a business rescue plan for consideration and possible adoption at a meeting convened for this purpose</a:t>
            </a:r>
          </a:p>
          <a:p>
            <a:pPr marL="354013" indent="-354013">
              <a:buSzPct val="120000"/>
            </a:pPr>
            <a:r>
              <a:rPr lang="en-GB" sz="2800" dirty="0">
                <a:ea typeface="Times New Roman" panose="02020603050405020304" pitchFamily="18" charset="0"/>
              </a:rPr>
              <a:t>T</a:t>
            </a:r>
            <a:r>
              <a:rPr lang="en-GB" sz="2800" dirty="0">
                <a:effectLst/>
                <a:latin typeface="Arial" panose="020B0604020202020204" pitchFamily="34" charset="0"/>
                <a:ea typeface="Times New Roman" panose="02020603050405020304" pitchFamily="18" charset="0"/>
              </a:rPr>
              <a:t>he consideration of the business rescue plan is the most significant part of the business rescue process, as the business rescue plan will ultimately, if voted in and approved, give the company a chance to be rescued</a:t>
            </a:r>
          </a:p>
          <a:p>
            <a:pPr marL="354013" indent="-354013">
              <a:buSzPct val="120000"/>
            </a:pPr>
            <a:r>
              <a:rPr lang="en-GB" sz="2800" dirty="0">
                <a:effectLst/>
                <a:latin typeface="Arial" panose="020B0604020202020204" pitchFamily="34" charset="0"/>
                <a:ea typeface="Times New Roman" panose="02020603050405020304" pitchFamily="18" charset="0"/>
              </a:rPr>
              <a:t>Section 150 contains detailed provisions of the information that must be contained in a proposed plan</a:t>
            </a:r>
          </a:p>
          <a:p>
            <a:pPr marL="354013" indent="-354013">
              <a:buSzPct val="120000"/>
            </a:pPr>
            <a:r>
              <a:rPr lang="en-GB" sz="2800" dirty="0">
                <a:ea typeface="Times New Roman" panose="02020603050405020304" pitchFamily="18" charset="0"/>
              </a:rPr>
              <a:t>T</a:t>
            </a:r>
            <a:r>
              <a:rPr lang="en-GB" sz="2800" dirty="0">
                <a:effectLst/>
                <a:latin typeface="Arial" panose="020B0604020202020204" pitchFamily="34" charset="0"/>
                <a:ea typeface="Times New Roman" panose="02020603050405020304" pitchFamily="18" charset="0"/>
              </a:rPr>
              <a:t>he detailed information required in terms of section 150 is to ensure that sufficient information is placed before the creditors and other stakeholders in order that they may make an informed decision regarding the adoption (or not) of the plan</a:t>
            </a:r>
          </a:p>
          <a:p>
            <a:pPr marL="354013" indent="-354013">
              <a:buSzPct val="120000"/>
            </a:pPr>
            <a:r>
              <a:rPr lang="en-GB" sz="2800" dirty="0">
                <a:effectLst/>
                <a:latin typeface="Arial" panose="020B0604020202020204" pitchFamily="34" charset="0"/>
                <a:ea typeface="Times New Roman" panose="02020603050405020304" pitchFamily="18" charset="0"/>
              </a:rPr>
              <a:t>The business rescue plan must be published by the company within 25 business days after the date on which the practitioner was appointed, or such longer time as may be allowed by the court on application by the company, or the holders of a majority of the creditors’ voting interests</a:t>
            </a:r>
            <a:endParaRPr lang="en-US" sz="2400" dirty="0">
              <a:ea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BFC72CA3-5EC6-6C5B-D7D7-C58D5FEA9412}"/>
              </a:ext>
            </a:extLst>
          </p:cNvPr>
          <p:cNvSpPr>
            <a:spLocks noGrp="1"/>
          </p:cNvSpPr>
          <p:nvPr>
            <p:ph type="sldNum" sz="quarter" idx="12"/>
          </p:nvPr>
        </p:nvSpPr>
        <p:spPr/>
        <p:txBody>
          <a:bodyPr/>
          <a:lstStyle/>
          <a:p>
            <a:fld id="{7DD74DEA-8547-FA46-8D4B-08CE59C0E1D7}" type="slidenum">
              <a:rPr lang="en-US" smtClean="0"/>
              <a:t>50</a:t>
            </a:fld>
            <a:endParaRPr lang="en-US"/>
          </a:p>
        </p:txBody>
      </p:sp>
    </p:spTree>
    <p:extLst>
      <p:ext uri="{BB962C8B-B14F-4D97-AF65-F5344CB8AC3E}">
        <p14:creationId xmlns:p14="http://schemas.microsoft.com/office/powerpoint/2010/main" val="13839048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0939B-6E2F-4516-AB27-46E9F728721F}"/>
              </a:ext>
            </a:extLst>
          </p:cNvPr>
          <p:cNvSpPr>
            <a:spLocks noGrp="1"/>
          </p:cNvSpPr>
          <p:nvPr>
            <p:ph type="title"/>
          </p:nvPr>
        </p:nvSpPr>
        <p:spPr/>
        <p:txBody>
          <a:bodyPr/>
          <a:lstStyle/>
          <a:p>
            <a:r>
              <a:rPr kumimoji="0" lang="en-US" sz="2800" b="1" i="0" u="none" strike="noStrike" kern="1200" cap="none" spc="0" normalizeH="0" baseline="0" noProof="0" dirty="0">
                <a:ln>
                  <a:noFill/>
                </a:ln>
                <a:solidFill>
                  <a:srgbClr val="11273D"/>
                </a:solidFill>
                <a:effectLst/>
                <a:uLnTx/>
                <a:uFillTx/>
                <a:latin typeface="Arial" panose="020B0604020202020204" pitchFamily="34" charset="0"/>
                <a:ea typeface="+mj-ea"/>
                <a:cs typeface="Arial" panose="020B0604020202020204" pitchFamily="34" charset="0"/>
              </a:rPr>
              <a:t>1.7.7 The business rescue plan continued…..</a:t>
            </a:r>
            <a:endParaRPr lang="en-US" dirty="0"/>
          </a:p>
        </p:txBody>
      </p:sp>
      <p:sp>
        <p:nvSpPr>
          <p:cNvPr id="3" name="Content Placeholder 2">
            <a:extLst>
              <a:ext uri="{FF2B5EF4-FFF2-40B4-BE49-F238E27FC236}">
                <a16:creationId xmlns:a16="http://schemas.microsoft.com/office/drawing/2014/main" id="{EDB4D433-D8C7-42FC-A510-33F02E2FBD1B}"/>
              </a:ext>
            </a:extLst>
          </p:cNvPr>
          <p:cNvSpPr>
            <a:spLocks noGrp="1"/>
          </p:cNvSpPr>
          <p:nvPr>
            <p:ph idx="1"/>
          </p:nvPr>
        </p:nvSpPr>
        <p:spPr/>
        <p:txBody>
          <a:bodyPr>
            <a:normAutofit fontScale="70000" lnSpcReduction="20000"/>
          </a:bodyPr>
          <a:lstStyle/>
          <a:p>
            <a:pPr marL="354013" indent="-354013">
              <a:buSzPct val="120000"/>
            </a:pPr>
            <a:r>
              <a:rPr lang="en-GB" sz="2800" dirty="0">
                <a:effectLst/>
                <a:latin typeface="Arial" panose="020B0604020202020204" pitchFamily="34" charset="0"/>
                <a:ea typeface="Times New Roman" panose="02020603050405020304" pitchFamily="18" charset="0"/>
              </a:rPr>
              <a:t>A rescue plan is adopted by creditors (subject to approval by holders of securities if their interests are affected) if it is supported by 75% of voting interests and 50% of independent creditors’ voting interest</a:t>
            </a:r>
          </a:p>
          <a:p>
            <a:pPr marL="354013" indent="-354013">
              <a:buSzPct val="120000"/>
            </a:pPr>
            <a:r>
              <a:rPr lang="en-GB" sz="2800" dirty="0">
                <a:effectLst/>
                <a:latin typeface="Arial" panose="020B0604020202020204" pitchFamily="34" charset="0"/>
                <a:ea typeface="Times New Roman" panose="02020603050405020304" pitchFamily="18" charset="0"/>
              </a:rPr>
              <a:t>A business rescue plan can only be implemented if approved by the prescribed majority of creditors in terms of the 2008 Companies Act. The court has no power to cram down a plan on creditors which they have not discussed and voted on at such a meeting</a:t>
            </a:r>
          </a:p>
          <a:p>
            <a:pPr marL="354013" indent="-354013">
              <a:buSzPct val="120000"/>
            </a:pPr>
            <a:r>
              <a:rPr lang="en-GB" sz="2800" dirty="0">
                <a:effectLst/>
                <a:latin typeface="Arial" panose="020B0604020202020204" pitchFamily="34" charset="0"/>
                <a:ea typeface="Times New Roman" panose="02020603050405020304" pitchFamily="18" charset="0"/>
              </a:rPr>
              <a:t>A secured or unsecured creditor has a voting interest equal to the value of the amount owed to that creditor by the company.</a:t>
            </a:r>
          </a:p>
          <a:p>
            <a:pPr marL="354013" indent="-354013">
              <a:buSzPct val="120000"/>
            </a:pPr>
            <a:r>
              <a:rPr lang="en-GB" sz="2800" dirty="0">
                <a:effectLst/>
                <a:latin typeface="Arial" panose="020B0604020202020204" pitchFamily="34" charset="0"/>
                <a:ea typeface="Times New Roman" panose="02020603050405020304" pitchFamily="18" charset="0"/>
              </a:rPr>
              <a:t>An adopted plan is binding on the company in business rescue, and all the creditors and holders of the company’s securities. Once adopted or approved in terms of section 152, a business rescue plan forms the foundation of the business rescue proceedings to which all the affected persons are bound. It is binding on the company, on each creditor and on every holder of securities of the company whether or not that person was present at the meeting, voted in favour of adoption of the plan or in the case of creditors, had proven their claims against the company.</a:t>
            </a:r>
            <a:endParaRPr lang="en-US" sz="2000" dirty="0">
              <a:ea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102DBA55-3E19-AF5C-D40F-5304B03A2FA3}"/>
              </a:ext>
            </a:extLst>
          </p:cNvPr>
          <p:cNvSpPr>
            <a:spLocks noGrp="1"/>
          </p:cNvSpPr>
          <p:nvPr>
            <p:ph type="sldNum" sz="quarter" idx="12"/>
          </p:nvPr>
        </p:nvSpPr>
        <p:spPr/>
        <p:txBody>
          <a:bodyPr/>
          <a:lstStyle/>
          <a:p>
            <a:fld id="{7DD74DEA-8547-FA46-8D4B-08CE59C0E1D7}" type="slidenum">
              <a:rPr lang="en-US" smtClean="0"/>
              <a:t>51</a:t>
            </a:fld>
            <a:endParaRPr lang="en-US"/>
          </a:p>
        </p:txBody>
      </p:sp>
    </p:spTree>
    <p:extLst>
      <p:ext uri="{BB962C8B-B14F-4D97-AF65-F5344CB8AC3E}">
        <p14:creationId xmlns:p14="http://schemas.microsoft.com/office/powerpoint/2010/main" val="17937571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2F231-F631-705D-CE0C-05C6861534A2}"/>
              </a:ext>
            </a:extLst>
          </p:cNvPr>
          <p:cNvSpPr>
            <a:spLocks noGrp="1"/>
          </p:cNvSpPr>
          <p:nvPr>
            <p:ph type="title"/>
          </p:nvPr>
        </p:nvSpPr>
        <p:spPr/>
        <p:txBody>
          <a:bodyPr/>
          <a:lstStyle/>
          <a:p>
            <a:r>
              <a:rPr lang="en-US" dirty="0"/>
              <a:t>The approval of the business rescue plan</a:t>
            </a:r>
          </a:p>
        </p:txBody>
      </p:sp>
      <p:sp>
        <p:nvSpPr>
          <p:cNvPr id="3" name="Content Placeholder 2">
            <a:extLst>
              <a:ext uri="{FF2B5EF4-FFF2-40B4-BE49-F238E27FC236}">
                <a16:creationId xmlns:a16="http://schemas.microsoft.com/office/drawing/2014/main" id="{1E09F4D5-0E48-69BC-E09F-50378D7F20FD}"/>
              </a:ext>
            </a:extLst>
          </p:cNvPr>
          <p:cNvSpPr>
            <a:spLocks noGrp="1"/>
          </p:cNvSpPr>
          <p:nvPr>
            <p:ph idx="1"/>
          </p:nvPr>
        </p:nvSpPr>
        <p:spPr/>
        <p:txBody>
          <a:bodyPr/>
          <a:lstStyle/>
          <a:p>
            <a:pPr lvl="0">
              <a:lnSpc>
                <a:spcPct val="120000"/>
              </a:lnSpc>
            </a:pPr>
            <a:r>
              <a:rPr lang="en-US" sz="1650" dirty="0"/>
              <a:t>Plan approved on a </a:t>
            </a:r>
            <a:r>
              <a:rPr lang="en-US" sz="1650" u="sng" dirty="0"/>
              <a:t>preliminary basis </a:t>
            </a:r>
            <a:r>
              <a:rPr lang="en-US" sz="1650" dirty="0"/>
              <a:t>if –</a:t>
            </a:r>
          </a:p>
          <a:p>
            <a:pPr lvl="1">
              <a:lnSpc>
                <a:spcPct val="120000"/>
              </a:lnSpc>
            </a:pPr>
            <a:r>
              <a:rPr lang="en-US" sz="1650" dirty="0"/>
              <a:t>supported by holders of more than </a:t>
            </a:r>
            <a:r>
              <a:rPr lang="en-US" sz="1650" b="1" dirty="0"/>
              <a:t>75% of the creditors’</a:t>
            </a:r>
            <a:r>
              <a:rPr lang="en-US" sz="1650" dirty="0"/>
              <a:t> (all creditors – secured/unsecured) voting interests that were voted (at value); and</a:t>
            </a:r>
          </a:p>
          <a:p>
            <a:pPr lvl="1" algn="l">
              <a:lnSpc>
                <a:spcPct val="120000"/>
              </a:lnSpc>
            </a:pPr>
            <a:r>
              <a:rPr lang="en-US" sz="1650" dirty="0"/>
              <a:t>votes in support of proposed plan included </a:t>
            </a:r>
            <a:r>
              <a:rPr lang="en-US" sz="1650" b="1" dirty="0"/>
              <a:t>at least 50% of independent creditors’</a:t>
            </a:r>
            <a:r>
              <a:rPr lang="en-US" sz="1650" dirty="0"/>
              <a:t> voting interests, if any, that were voted (independent creditors are defined as creditors who are not related to company, director or practitioner)</a:t>
            </a:r>
          </a:p>
          <a:p>
            <a:pPr lvl="0">
              <a:lnSpc>
                <a:spcPct val="120000"/>
              </a:lnSpc>
            </a:pPr>
            <a:r>
              <a:rPr lang="en-ZA" sz="1650" dirty="0"/>
              <a:t>“50% of the independent creditors’ voting interests” – 50% of the total amount of independent creditors  of the company</a:t>
            </a:r>
          </a:p>
          <a:p>
            <a:pPr lvl="0">
              <a:lnSpc>
                <a:spcPct val="120000"/>
              </a:lnSpc>
            </a:pPr>
            <a:r>
              <a:rPr lang="en-ZA" sz="1650" dirty="0"/>
              <a:t>If the plan affects the rights of securities holders, they also vote on the plan</a:t>
            </a:r>
          </a:p>
          <a:p>
            <a:pPr lvl="0">
              <a:lnSpc>
                <a:spcPct val="120000"/>
              </a:lnSpc>
            </a:pPr>
            <a:r>
              <a:rPr lang="en-ZA" sz="1650" dirty="0"/>
              <a:t>Plan will be finally adopted if it is supported by 51% of the securities holders or class of securities holders who are affected by the plan </a:t>
            </a:r>
          </a:p>
          <a:p>
            <a:pPr>
              <a:lnSpc>
                <a:spcPct val="120000"/>
              </a:lnSpc>
            </a:pPr>
            <a:endParaRPr lang="en-GB" sz="1650" dirty="0"/>
          </a:p>
          <a:p>
            <a:endParaRPr lang="en-US" dirty="0"/>
          </a:p>
        </p:txBody>
      </p:sp>
      <p:sp>
        <p:nvSpPr>
          <p:cNvPr id="4" name="Slide Number Placeholder 3">
            <a:extLst>
              <a:ext uri="{FF2B5EF4-FFF2-40B4-BE49-F238E27FC236}">
                <a16:creationId xmlns:a16="http://schemas.microsoft.com/office/drawing/2014/main" id="{19C9B03E-2555-8042-B95C-E957D4188260}"/>
              </a:ext>
            </a:extLst>
          </p:cNvPr>
          <p:cNvSpPr>
            <a:spLocks noGrp="1"/>
          </p:cNvSpPr>
          <p:nvPr>
            <p:ph type="sldNum" sz="quarter" idx="12"/>
          </p:nvPr>
        </p:nvSpPr>
        <p:spPr/>
        <p:txBody>
          <a:bodyPr/>
          <a:lstStyle/>
          <a:p>
            <a:fld id="{7DD74DEA-8547-FA46-8D4B-08CE59C0E1D7}" type="slidenum">
              <a:rPr lang="en-US" smtClean="0"/>
              <a:t>52</a:t>
            </a:fld>
            <a:endParaRPr lang="en-US"/>
          </a:p>
        </p:txBody>
      </p:sp>
    </p:spTree>
    <p:extLst>
      <p:ext uri="{BB962C8B-B14F-4D97-AF65-F5344CB8AC3E}">
        <p14:creationId xmlns:p14="http://schemas.microsoft.com/office/powerpoint/2010/main" val="7330407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2F231-F631-705D-CE0C-05C6861534A2}"/>
              </a:ext>
            </a:extLst>
          </p:cNvPr>
          <p:cNvSpPr>
            <a:spLocks noGrp="1"/>
          </p:cNvSpPr>
          <p:nvPr>
            <p:ph type="title"/>
          </p:nvPr>
        </p:nvSpPr>
        <p:spPr/>
        <p:txBody>
          <a:bodyPr/>
          <a:lstStyle/>
          <a:p>
            <a:r>
              <a:rPr lang="en-US" dirty="0"/>
              <a:t>The rejection of the business rescue plan</a:t>
            </a:r>
          </a:p>
        </p:txBody>
      </p:sp>
      <p:sp>
        <p:nvSpPr>
          <p:cNvPr id="3" name="Content Placeholder 2">
            <a:extLst>
              <a:ext uri="{FF2B5EF4-FFF2-40B4-BE49-F238E27FC236}">
                <a16:creationId xmlns:a16="http://schemas.microsoft.com/office/drawing/2014/main" id="{1E09F4D5-0E48-69BC-E09F-50378D7F20FD}"/>
              </a:ext>
            </a:extLst>
          </p:cNvPr>
          <p:cNvSpPr>
            <a:spLocks noGrp="1"/>
          </p:cNvSpPr>
          <p:nvPr>
            <p:ph idx="1"/>
          </p:nvPr>
        </p:nvSpPr>
        <p:spPr/>
        <p:txBody>
          <a:bodyPr/>
          <a:lstStyle/>
          <a:p>
            <a:pPr lvl="0" algn="l">
              <a:lnSpc>
                <a:spcPct val="120000"/>
              </a:lnSpc>
            </a:pPr>
            <a:r>
              <a:rPr lang="en-US" sz="1600" b="1" dirty="0"/>
              <a:t>"New proposal"</a:t>
            </a:r>
            <a:r>
              <a:rPr lang="en-US" sz="1600" dirty="0"/>
              <a:t> is put forward – publish a revised plan</a:t>
            </a:r>
          </a:p>
          <a:p>
            <a:pPr lvl="0" algn="l">
              <a:lnSpc>
                <a:spcPct val="120000"/>
              </a:lnSpc>
            </a:pPr>
            <a:r>
              <a:rPr lang="en-US" sz="1600" b="1" dirty="0"/>
              <a:t>"Binding Offer" </a:t>
            </a:r>
            <a:r>
              <a:rPr lang="en-US" sz="1600" dirty="0"/>
              <a:t>– </a:t>
            </a:r>
          </a:p>
          <a:p>
            <a:pPr lvl="1" algn="l">
              <a:lnSpc>
                <a:spcPct val="120000"/>
              </a:lnSpc>
            </a:pPr>
            <a:r>
              <a:rPr lang="en-ZA" sz="1600" dirty="0"/>
              <a:t>any affected person or combination of affected persons, may make a binding offer to purchase the voting interests of one or more persons who opposed the adoption of the plan (and as a result of which the plan was rejected) at a value independently and expertly determined, on the request of the practitioner, to be a fair and reasonable estimate of the return to that person, or those persons, if the company were to be liquidated</a:t>
            </a:r>
          </a:p>
          <a:p>
            <a:pPr lvl="1" algn="l">
              <a:lnSpc>
                <a:spcPct val="120000"/>
              </a:lnSpc>
            </a:pPr>
            <a:r>
              <a:rPr lang="en-ZA" sz="1600" dirty="0"/>
              <a:t>offer that is binding only on the offeror and capable of acceptance by the offeree – </a:t>
            </a:r>
            <a:r>
              <a:rPr lang="en-ZA" sz="1600" b="1" dirty="0"/>
              <a:t>African Banking Corporation of Botswana Limited v Kariba Furniture Manufacturers (Pty) Ltd &amp; Others – SCA (20 May 2015)</a:t>
            </a:r>
          </a:p>
          <a:p>
            <a:pPr lvl="1" algn="l">
              <a:lnSpc>
                <a:spcPct val="120000"/>
              </a:lnSpc>
            </a:pPr>
            <a:r>
              <a:rPr lang="en-US" sz="1600" dirty="0"/>
              <a:t>does not create the necessary tension between creditors who carry the vote and the possibility of their being “bought out” at liquidation value</a:t>
            </a:r>
          </a:p>
          <a:p>
            <a:pPr lvl="1" algn="l">
              <a:lnSpc>
                <a:spcPct val="120000"/>
              </a:lnSpc>
            </a:pPr>
            <a:endParaRPr lang="en-GB" sz="1600" dirty="0"/>
          </a:p>
          <a:p>
            <a:pPr algn="l">
              <a:lnSpc>
                <a:spcPct val="120000"/>
              </a:lnSpc>
            </a:pPr>
            <a:endParaRPr lang="en-GB" sz="1600" dirty="0"/>
          </a:p>
          <a:p>
            <a:endParaRPr lang="en-US" dirty="0"/>
          </a:p>
        </p:txBody>
      </p:sp>
      <p:sp>
        <p:nvSpPr>
          <p:cNvPr id="4" name="Slide Number Placeholder 3">
            <a:extLst>
              <a:ext uri="{FF2B5EF4-FFF2-40B4-BE49-F238E27FC236}">
                <a16:creationId xmlns:a16="http://schemas.microsoft.com/office/drawing/2014/main" id="{16AC5C80-2425-C4B7-6D35-99A8081648B8}"/>
              </a:ext>
            </a:extLst>
          </p:cNvPr>
          <p:cNvSpPr>
            <a:spLocks noGrp="1"/>
          </p:cNvSpPr>
          <p:nvPr>
            <p:ph type="sldNum" sz="quarter" idx="12"/>
          </p:nvPr>
        </p:nvSpPr>
        <p:spPr/>
        <p:txBody>
          <a:bodyPr/>
          <a:lstStyle/>
          <a:p>
            <a:fld id="{7DD74DEA-8547-FA46-8D4B-08CE59C0E1D7}" type="slidenum">
              <a:rPr lang="en-US" smtClean="0"/>
              <a:t>53</a:t>
            </a:fld>
            <a:endParaRPr lang="en-US"/>
          </a:p>
        </p:txBody>
      </p:sp>
    </p:spTree>
    <p:extLst>
      <p:ext uri="{BB962C8B-B14F-4D97-AF65-F5344CB8AC3E}">
        <p14:creationId xmlns:p14="http://schemas.microsoft.com/office/powerpoint/2010/main" val="25514005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2F231-F631-705D-CE0C-05C6861534A2}"/>
              </a:ext>
            </a:extLst>
          </p:cNvPr>
          <p:cNvSpPr>
            <a:spLocks noGrp="1"/>
          </p:cNvSpPr>
          <p:nvPr>
            <p:ph type="title"/>
          </p:nvPr>
        </p:nvSpPr>
        <p:spPr/>
        <p:txBody>
          <a:bodyPr/>
          <a:lstStyle/>
          <a:p>
            <a:r>
              <a:rPr lang="en-US" dirty="0"/>
              <a:t>The rejection of the business rescue plan continued…</a:t>
            </a:r>
          </a:p>
        </p:txBody>
      </p:sp>
      <p:sp>
        <p:nvSpPr>
          <p:cNvPr id="3" name="Content Placeholder 2">
            <a:extLst>
              <a:ext uri="{FF2B5EF4-FFF2-40B4-BE49-F238E27FC236}">
                <a16:creationId xmlns:a16="http://schemas.microsoft.com/office/drawing/2014/main" id="{1E09F4D5-0E48-69BC-E09F-50378D7F20FD}"/>
              </a:ext>
            </a:extLst>
          </p:cNvPr>
          <p:cNvSpPr>
            <a:spLocks noGrp="1"/>
          </p:cNvSpPr>
          <p:nvPr>
            <p:ph idx="1"/>
          </p:nvPr>
        </p:nvSpPr>
        <p:spPr/>
        <p:txBody>
          <a:bodyPr/>
          <a:lstStyle/>
          <a:p>
            <a:pPr>
              <a:buClrTx/>
              <a:buFont typeface="Verdana" panose="020B0604030504040204" pitchFamily="34" charset="0"/>
              <a:buChar char="&gt;"/>
              <a:defRPr/>
            </a:pPr>
            <a:r>
              <a:rPr lang="en-US" kern="0" dirty="0">
                <a:solidFill>
                  <a:srgbClr val="000000"/>
                </a:solidFill>
              </a:rPr>
              <a:t>"</a:t>
            </a:r>
            <a:r>
              <a:rPr lang="en-US" b="1" kern="0" dirty="0">
                <a:solidFill>
                  <a:srgbClr val="000000"/>
                </a:solidFill>
              </a:rPr>
              <a:t>Inappropriate Vote"</a:t>
            </a:r>
            <a:r>
              <a:rPr lang="en-US" kern="0" dirty="0">
                <a:solidFill>
                  <a:srgbClr val="000000"/>
                </a:solidFill>
              </a:rPr>
              <a:t> – practitioner or affected person if the practitioner does not, can apply to court to set aside a vote on a plan. If the court finds it reasonable and justifiable (grounds are set out in section 153(7)) taking into account –</a:t>
            </a:r>
          </a:p>
          <a:p>
            <a:pPr lvl="1">
              <a:lnSpc>
                <a:spcPct val="90000"/>
              </a:lnSpc>
              <a:buClrTx/>
              <a:buFont typeface="Verdana" panose="020B0604030504040204" pitchFamily="34" charset="0"/>
              <a:buChar char="&gt;"/>
              <a:defRPr/>
            </a:pPr>
            <a:r>
              <a:rPr lang="en-US" sz="2000" kern="0" dirty="0">
                <a:solidFill>
                  <a:srgbClr val="000000"/>
                </a:solidFill>
              </a:rPr>
              <a:t>the interests represented by the person or persons who voted against the proposed business rescue plan;</a:t>
            </a:r>
          </a:p>
          <a:p>
            <a:pPr lvl="1">
              <a:lnSpc>
                <a:spcPct val="90000"/>
              </a:lnSpc>
              <a:buClrTx/>
              <a:buFont typeface="Verdana" panose="020B0604030504040204" pitchFamily="34" charset="0"/>
              <a:buChar char="&gt;"/>
              <a:defRPr/>
            </a:pPr>
            <a:r>
              <a:rPr lang="en-US" sz="2000" kern="0" dirty="0">
                <a:solidFill>
                  <a:srgbClr val="000000"/>
                </a:solidFill>
              </a:rPr>
              <a:t>the provision, if any, made in the proposed business rescue plan with respect to the interests of that person or those persons; and</a:t>
            </a:r>
          </a:p>
          <a:p>
            <a:pPr lvl="1">
              <a:lnSpc>
                <a:spcPct val="90000"/>
              </a:lnSpc>
              <a:buClrTx/>
              <a:buFont typeface="Verdana" panose="020B0604030504040204" pitchFamily="34" charset="0"/>
              <a:buChar char="&gt;"/>
              <a:defRPr/>
            </a:pPr>
            <a:r>
              <a:rPr lang="en-US" sz="2000" kern="0" dirty="0">
                <a:solidFill>
                  <a:srgbClr val="000000"/>
                </a:solidFill>
              </a:rPr>
              <a:t>a fair and reasonable estimate of the return to that person, or those persons, if the company were to be liquidated.</a:t>
            </a:r>
          </a:p>
          <a:p>
            <a:pPr>
              <a:lnSpc>
                <a:spcPct val="90000"/>
              </a:lnSpc>
              <a:buClrTx/>
              <a:buFont typeface="Verdana" panose="020B0604030504040204" pitchFamily="34" charset="0"/>
              <a:buChar char="&gt;"/>
              <a:defRPr/>
            </a:pPr>
            <a:endParaRPr lang="en-GB" sz="2200" b="1" i="1" kern="0" dirty="0">
              <a:solidFill>
                <a:srgbClr val="000000"/>
              </a:solidFill>
            </a:endParaRPr>
          </a:p>
          <a:p>
            <a:pPr>
              <a:buClrTx/>
              <a:buFont typeface="Verdana" panose="020B0604030504040204" pitchFamily="34" charset="0"/>
              <a:buChar char="&gt;"/>
              <a:defRPr/>
            </a:pPr>
            <a:endParaRPr lang="en-GB" kern="0" dirty="0">
              <a:solidFill>
                <a:srgbClr val="000000"/>
              </a:solidFill>
            </a:endParaRPr>
          </a:p>
          <a:p>
            <a:endParaRPr lang="en-US" dirty="0"/>
          </a:p>
        </p:txBody>
      </p:sp>
      <p:sp>
        <p:nvSpPr>
          <p:cNvPr id="4" name="Slide Number Placeholder 3">
            <a:extLst>
              <a:ext uri="{FF2B5EF4-FFF2-40B4-BE49-F238E27FC236}">
                <a16:creationId xmlns:a16="http://schemas.microsoft.com/office/drawing/2014/main" id="{C5332DAE-9D59-82C1-E375-7E6EE7405DCF}"/>
              </a:ext>
            </a:extLst>
          </p:cNvPr>
          <p:cNvSpPr>
            <a:spLocks noGrp="1"/>
          </p:cNvSpPr>
          <p:nvPr>
            <p:ph type="sldNum" sz="quarter" idx="12"/>
          </p:nvPr>
        </p:nvSpPr>
        <p:spPr/>
        <p:txBody>
          <a:bodyPr/>
          <a:lstStyle/>
          <a:p>
            <a:fld id="{7DD74DEA-8547-FA46-8D4B-08CE59C0E1D7}" type="slidenum">
              <a:rPr lang="en-US" smtClean="0"/>
              <a:t>54</a:t>
            </a:fld>
            <a:endParaRPr lang="en-US"/>
          </a:p>
        </p:txBody>
      </p:sp>
    </p:spTree>
    <p:extLst>
      <p:ext uri="{BB962C8B-B14F-4D97-AF65-F5344CB8AC3E}">
        <p14:creationId xmlns:p14="http://schemas.microsoft.com/office/powerpoint/2010/main" val="27511945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2F231-F631-705D-CE0C-05C6861534A2}"/>
              </a:ext>
            </a:extLst>
          </p:cNvPr>
          <p:cNvSpPr>
            <a:spLocks noGrp="1"/>
          </p:cNvSpPr>
          <p:nvPr>
            <p:ph type="title"/>
          </p:nvPr>
        </p:nvSpPr>
        <p:spPr/>
        <p:txBody>
          <a:bodyPr/>
          <a:lstStyle/>
          <a:p>
            <a:r>
              <a:rPr lang="en-US" dirty="0"/>
              <a:t>The binding effect of the business rescue plan</a:t>
            </a:r>
          </a:p>
        </p:txBody>
      </p:sp>
      <p:sp>
        <p:nvSpPr>
          <p:cNvPr id="3" name="Content Placeholder 2">
            <a:extLst>
              <a:ext uri="{FF2B5EF4-FFF2-40B4-BE49-F238E27FC236}">
                <a16:creationId xmlns:a16="http://schemas.microsoft.com/office/drawing/2014/main" id="{1E09F4D5-0E48-69BC-E09F-50378D7F20FD}"/>
              </a:ext>
            </a:extLst>
          </p:cNvPr>
          <p:cNvSpPr>
            <a:spLocks noGrp="1"/>
          </p:cNvSpPr>
          <p:nvPr>
            <p:ph idx="1"/>
          </p:nvPr>
        </p:nvSpPr>
        <p:spPr/>
        <p:txBody>
          <a:bodyPr>
            <a:noAutofit/>
          </a:bodyPr>
          <a:lstStyle/>
          <a:p>
            <a:pPr lvl="0" algn="l"/>
            <a:r>
              <a:rPr lang="en-ZA" sz="2400" dirty="0"/>
              <a:t>Section 152(4) - a business rescue plan that has been adopted is binding on the company, and on each of the creditors of the company and every holder of the company’s securities, whether or not such a person – </a:t>
            </a:r>
          </a:p>
          <a:p>
            <a:pPr lvl="1" algn="l"/>
            <a:r>
              <a:rPr lang="en-ZA" dirty="0"/>
              <a:t>was present at the meeting; </a:t>
            </a:r>
          </a:p>
          <a:p>
            <a:pPr lvl="1" algn="l"/>
            <a:r>
              <a:rPr lang="en-ZA" dirty="0"/>
              <a:t>voted in favour of the adoption of the plan; or </a:t>
            </a:r>
          </a:p>
          <a:p>
            <a:pPr lvl="1" algn="l"/>
            <a:r>
              <a:rPr lang="en-ZA" dirty="0"/>
              <a:t>in the case of creditors, had proven their claims against the company</a:t>
            </a:r>
          </a:p>
          <a:p>
            <a:pPr lvl="1" algn="l"/>
            <a:r>
              <a:rPr lang="en-ZA" b="1" dirty="0"/>
              <a:t>African Banking Corporation of Botswana Limited v Kariba Furniture Manufacturers (Pty) Ltd &amp; Others 2013</a:t>
            </a:r>
            <a:r>
              <a:rPr lang="en-ZA" dirty="0"/>
              <a:t> ‐ cram down provision which has its origins in the US Bankruptcy Code of the Bankruptcy Reform Act 1978 –</a:t>
            </a:r>
          </a:p>
          <a:p>
            <a:pPr lvl="2" algn="l"/>
            <a:r>
              <a:rPr lang="en-ZA" sz="2400" dirty="0"/>
              <a:t>necessary for the successful implementation of a business rescue plan</a:t>
            </a:r>
          </a:p>
          <a:p>
            <a:pPr lvl="2" algn="l"/>
            <a:r>
              <a:rPr lang="en-ZA" sz="2400" dirty="0"/>
              <a:t>therefore, no option to set aside the plan once adopted</a:t>
            </a:r>
          </a:p>
          <a:p>
            <a:pPr algn="l"/>
            <a:endParaRPr lang="en-GB" sz="2400" dirty="0"/>
          </a:p>
          <a:p>
            <a:endParaRPr lang="en-US" sz="2400" dirty="0"/>
          </a:p>
        </p:txBody>
      </p:sp>
      <p:sp>
        <p:nvSpPr>
          <p:cNvPr id="4" name="Slide Number Placeholder 3">
            <a:extLst>
              <a:ext uri="{FF2B5EF4-FFF2-40B4-BE49-F238E27FC236}">
                <a16:creationId xmlns:a16="http://schemas.microsoft.com/office/drawing/2014/main" id="{8F8D40D5-A767-E00C-8227-16DB40752904}"/>
              </a:ext>
            </a:extLst>
          </p:cNvPr>
          <p:cNvSpPr>
            <a:spLocks noGrp="1"/>
          </p:cNvSpPr>
          <p:nvPr>
            <p:ph type="sldNum" sz="quarter" idx="12"/>
          </p:nvPr>
        </p:nvSpPr>
        <p:spPr/>
        <p:txBody>
          <a:bodyPr/>
          <a:lstStyle/>
          <a:p>
            <a:fld id="{7DD74DEA-8547-FA46-8D4B-08CE59C0E1D7}" type="slidenum">
              <a:rPr lang="en-US" smtClean="0"/>
              <a:t>55</a:t>
            </a:fld>
            <a:endParaRPr lang="en-US"/>
          </a:p>
        </p:txBody>
      </p:sp>
    </p:spTree>
    <p:extLst>
      <p:ext uri="{BB962C8B-B14F-4D97-AF65-F5344CB8AC3E}">
        <p14:creationId xmlns:p14="http://schemas.microsoft.com/office/powerpoint/2010/main" val="21616314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683B5-0829-45CC-8D71-E1928B13A367}"/>
              </a:ext>
            </a:extLst>
          </p:cNvPr>
          <p:cNvSpPr>
            <a:spLocks noGrp="1"/>
          </p:cNvSpPr>
          <p:nvPr>
            <p:ph type="title"/>
          </p:nvPr>
        </p:nvSpPr>
        <p:spPr/>
        <p:txBody>
          <a:bodyPr/>
          <a:lstStyle/>
          <a:p>
            <a:r>
              <a:rPr kumimoji="0" lang="en-US" sz="2800" b="1" i="0" u="none" strike="noStrike" kern="1200" cap="none" spc="0" normalizeH="0" baseline="0" noProof="0" dirty="0">
                <a:ln>
                  <a:noFill/>
                </a:ln>
                <a:solidFill>
                  <a:srgbClr val="11273D"/>
                </a:solidFill>
                <a:effectLst/>
                <a:uLnTx/>
                <a:uFillTx/>
                <a:latin typeface="Arial" panose="020B0604020202020204" pitchFamily="34" charset="0"/>
                <a:ea typeface="+mj-ea"/>
                <a:cs typeface="Arial" panose="020B0604020202020204" pitchFamily="34" charset="0"/>
              </a:rPr>
              <a:t>1.7.7 The business rescue plan continued…..</a:t>
            </a:r>
            <a:endParaRPr lang="en-US" dirty="0"/>
          </a:p>
        </p:txBody>
      </p:sp>
      <p:sp>
        <p:nvSpPr>
          <p:cNvPr id="3" name="Content Placeholder 2">
            <a:extLst>
              <a:ext uri="{FF2B5EF4-FFF2-40B4-BE49-F238E27FC236}">
                <a16:creationId xmlns:a16="http://schemas.microsoft.com/office/drawing/2014/main" id="{56052C98-5CFF-4CFF-91C3-3D83B4949F3A}"/>
              </a:ext>
            </a:extLst>
          </p:cNvPr>
          <p:cNvSpPr>
            <a:spLocks noGrp="1"/>
          </p:cNvSpPr>
          <p:nvPr>
            <p:ph idx="1"/>
          </p:nvPr>
        </p:nvSpPr>
        <p:spPr/>
        <p:txBody>
          <a:bodyPr>
            <a:normAutofit lnSpcReduction="10000"/>
          </a:bodyPr>
          <a:lstStyle/>
          <a:p>
            <a:pPr marL="354013" indent="-354013">
              <a:buSzPct val="120000"/>
            </a:pPr>
            <a:r>
              <a:rPr lang="en-GB" sz="2800" dirty="0">
                <a:effectLst/>
                <a:latin typeface="Arial" panose="020B0604020202020204" pitchFamily="34" charset="0"/>
                <a:ea typeface="Times New Roman" panose="02020603050405020304" pitchFamily="18" charset="0"/>
              </a:rPr>
              <a:t>In terms of section 154(1), a business rescue plan may provide that, if it is implemented in accordance with its terms and conditions, a creditor who has acceded to the discharge of the whole or part of a debt owing to that creditor will lose the right to enforce the relevant debt or part of it</a:t>
            </a:r>
          </a:p>
          <a:p>
            <a:pPr marL="354013" indent="-354013">
              <a:buSzPct val="120000"/>
            </a:pPr>
            <a:r>
              <a:rPr lang="en-GB" sz="2800" dirty="0">
                <a:effectLst/>
                <a:latin typeface="Arial" panose="020B0604020202020204" pitchFamily="34" charset="0"/>
                <a:ea typeface="Times New Roman" panose="02020603050405020304" pitchFamily="18" charset="0"/>
              </a:rPr>
              <a:t>In terms of section 154(2), if a business rescue plan has been approved and implemented in accordance with Chapter 6, a creditor that is owed a debt immediately before the beginning of the business rescue process is not entitled to enforce any debt owed to it by the company, except to the extent provided in the business rescue plan</a:t>
            </a:r>
          </a:p>
          <a:p>
            <a:endParaRPr lang="en-US" dirty="0"/>
          </a:p>
        </p:txBody>
      </p:sp>
      <p:sp>
        <p:nvSpPr>
          <p:cNvPr id="4" name="Slide Number Placeholder 3">
            <a:extLst>
              <a:ext uri="{FF2B5EF4-FFF2-40B4-BE49-F238E27FC236}">
                <a16:creationId xmlns:a16="http://schemas.microsoft.com/office/drawing/2014/main" id="{0D8786D4-215F-5F13-97EE-4FC49BC2720B}"/>
              </a:ext>
            </a:extLst>
          </p:cNvPr>
          <p:cNvSpPr>
            <a:spLocks noGrp="1"/>
          </p:cNvSpPr>
          <p:nvPr>
            <p:ph type="sldNum" sz="quarter" idx="12"/>
          </p:nvPr>
        </p:nvSpPr>
        <p:spPr/>
        <p:txBody>
          <a:bodyPr/>
          <a:lstStyle/>
          <a:p>
            <a:fld id="{7DD74DEA-8547-FA46-8D4B-08CE59C0E1D7}" type="slidenum">
              <a:rPr lang="en-US" smtClean="0"/>
              <a:t>56</a:t>
            </a:fld>
            <a:endParaRPr lang="en-US"/>
          </a:p>
        </p:txBody>
      </p:sp>
    </p:spTree>
    <p:extLst>
      <p:ext uri="{BB962C8B-B14F-4D97-AF65-F5344CB8AC3E}">
        <p14:creationId xmlns:p14="http://schemas.microsoft.com/office/powerpoint/2010/main" val="5977947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9585F7-9333-27B5-445F-4F21E31E7490}"/>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Stressed Stakeholders</a:t>
            </a:r>
          </a:p>
        </p:txBody>
      </p:sp>
      <p:pic>
        <p:nvPicPr>
          <p:cNvPr id="5" name="Content Placeholder 4" descr="A person yelling at a cell phone&#10;&#10;Description automatically generated">
            <a:extLst>
              <a:ext uri="{FF2B5EF4-FFF2-40B4-BE49-F238E27FC236}">
                <a16:creationId xmlns:a16="http://schemas.microsoft.com/office/drawing/2014/main" id="{B03C15CC-87DA-02DD-1750-08A881D1F8AF}"/>
              </a:ext>
            </a:extLst>
          </p:cNvPr>
          <p:cNvPicPr>
            <a:picLocks noGrp="1" noChangeAspect="1"/>
          </p:cNvPicPr>
          <p:nvPr>
            <p:ph idx="1"/>
          </p:nvPr>
        </p:nvPicPr>
        <p:blipFill>
          <a:blip r:embed="rId2"/>
          <a:stretch>
            <a:fillRect/>
          </a:stretch>
        </p:blipFill>
        <p:spPr>
          <a:xfrm>
            <a:off x="4777316" y="885073"/>
            <a:ext cx="6780700" cy="5085525"/>
          </a:xfrm>
          <a:prstGeom prst="rect">
            <a:avLst/>
          </a:prstGeom>
        </p:spPr>
      </p:pic>
      <p:sp>
        <p:nvSpPr>
          <p:cNvPr id="3" name="Slide Number Placeholder 2">
            <a:extLst>
              <a:ext uri="{FF2B5EF4-FFF2-40B4-BE49-F238E27FC236}">
                <a16:creationId xmlns:a16="http://schemas.microsoft.com/office/drawing/2014/main" id="{155E19F1-48DF-1A15-D2BB-2A495403DB2E}"/>
              </a:ext>
            </a:extLst>
          </p:cNvPr>
          <p:cNvSpPr>
            <a:spLocks noGrp="1"/>
          </p:cNvSpPr>
          <p:nvPr>
            <p:ph type="sldNum" sz="quarter" idx="12"/>
          </p:nvPr>
        </p:nvSpPr>
        <p:spPr/>
        <p:txBody>
          <a:bodyPr/>
          <a:lstStyle/>
          <a:p>
            <a:fld id="{7DD74DEA-8547-FA46-8D4B-08CE59C0E1D7}" type="slidenum">
              <a:rPr lang="en-US" smtClean="0"/>
              <a:t>57</a:t>
            </a:fld>
            <a:endParaRPr lang="en-US"/>
          </a:p>
        </p:txBody>
      </p:sp>
    </p:spTree>
    <p:extLst>
      <p:ext uri="{BB962C8B-B14F-4D97-AF65-F5344CB8AC3E}">
        <p14:creationId xmlns:p14="http://schemas.microsoft.com/office/powerpoint/2010/main" val="3788945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A6732-CC0D-4454-8188-1CF77338A337}"/>
              </a:ext>
            </a:extLst>
          </p:cNvPr>
          <p:cNvSpPr>
            <a:spLocks noGrp="1"/>
          </p:cNvSpPr>
          <p:nvPr>
            <p:ph type="title"/>
          </p:nvPr>
        </p:nvSpPr>
        <p:spPr/>
        <p:txBody>
          <a:bodyPr>
            <a:normAutofit/>
          </a:bodyPr>
          <a:lstStyle/>
          <a:p>
            <a:r>
              <a:rPr lang="en-US" sz="2800" b="1" dirty="0"/>
              <a:t>1.7.8 Creditors</a:t>
            </a:r>
          </a:p>
        </p:txBody>
      </p:sp>
      <p:sp>
        <p:nvSpPr>
          <p:cNvPr id="3" name="Content Placeholder 2">
            <a:extLst>
              <a:ext uri="{FF2B5EF4-FFF2-40B4-BE49-F238E27FC236}">
                <a16:creationId xmlns:a16="http://schemas.microsoft.com/office/drawing/2014/main" id="{191BA19D-FECB-4B3B-811D-AF79B3AECC82}"/>
              </a:ext>
            </a:extLst>
          </p:cNvPr>
          <p:cNvSpPr>
            <a:spLocks noGrp="1"/>
          </p:cNvSpPr>
          <p:nvPr>
            <p:ph idx="1"/>
          </p:nvPr>
        </p:nvSpPr>
        <p:spPr/>
        <p:txBody>
          <a:bodyPr>
            <a:normAutofit fontScale="70000" lnSpcReduction="20000"/>
          </a:bodyPr>
          <a:lstStyle/>
          <a:p>
            <a:r>
              <a:rPr lang="en-US" dirty="0"/>
              <a:t>145 Participation by creditors </a:t>
            </a:r>
          </a:p>
          <a:p>
            <a:r>
              <a:rPr lang="en-US" dirty="0"/>
              <a:t>(1) Each creditor is entitled to- (a) notice of each court proceeding, decision, meeting or other relevant event concerning the business rescue proceedings; (b) participate in any court proceedings arising during the business rescue proceedings; (c) formally participate in a company's business rescue proceedings to the extent provided for in this Chapter; and (d) informally participate in those proceedings by making proposals for a business rescue plan to the practitioner. </a:t>
            </a:r>
          </a:p>
          <a:p>
            <a:r>
              <a:rPr lang="en-US" dirty="0"/>
              <a:t>(2) In addition to the rights set out in subsection (1), each creditor has- (a) the right to vote to amend, approve or reject a proposed business rescue plan, in the manner contemplated in section 152; and (b) if the proposed business rescue plan is rejected, a further right to- (i) propose the development of an alternative plan, in the manner contemplated in section 153; or (ii) present an offer to acquire the interests of any or all of the other creditors in the manner contemplated in section 153. </a:t>
            </a:r>
          </a:p>
          <a:p>
            <a:r>
              <a:rPr lang="en-US" dirty="0"/>
              <a:t>(3) The creditors of a company are entitled to form a creditors‟ committee, and through that committee are entitled to be consulted by the practitioner during the development of the business rescue plan. </a:t>
            </a:r>
          </a:p>
        </p:txBody>
      </p:sp>
      <p:sp>
        <p:nvSpPr>
          <p:cNvPr id="4" name="Slide Number Placeholder 3">
            <a:extLst>
              <a:ext uri="{FF2B5EF4-FFF2-40B4-BE49-F238E27FC236}">
                <a16:creationId xmlns:a16="http://schemas.microsoft.com/office/drawing/2014/main" id="{7D3ED3F2-FA4B-AC8B-DD4A-BB13439E1255}"/>
              </a:ext>
            </a:extLst>
          </p:cNvPr>
          <p:cNvSpPr>
            <a:spLocks noGrp="1"/>
          </p:cNvSpPr>
          <p:nvPr>
            <p:ph type="sldNum" sz="quarter" idx="12"/>
          </p:nvPr>
        </p:nvSpPr>
        <p:spPr/>
        <p:txBody>
          <a:bodyPr/>
          <a:lstStyle/>
          <a:p>
            <a:fld id="{7DD74DEA-8547-FA46-8D4B-08CE59C0E1D7}" type="slidenum">
              <a:rPr lang="en-US" smtClean="0"/>
              <a:t>58</a:t>
            </a:fld>
            <a:endParaRPr lang="en-US"/>
          </a:p>
        </p:txBody>
      </p:sp>
    </p:spTree>
    <p:extLst>
      <p:ext uri="{BB962C8B-B14F-4D97-AF65-F5344CB8AC3E}">
        <p14:creationId xmlns:p14="http://schemas.microsoft.com/office/powerpoint/2010/main" val="3376127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83B82-F177-4FD1-9ECE-7D9E3B43FB7B}"/>
              </a:ext>
            </a:extLst>
          </p:cNvPr>
          <p:cNvSpPr>
            <a:spLocks noGrp="1"/>
          </p:cNvSpPr>
          <p:nvPr>
            <p:ph type="title"/>
          </p:nvPr>
        </p:nvSpPr>
        <p:spPr/>
        <p:txBody>
          <a:bodyPr>
            <a:normAutofit/>
          </a:bodyPr>
          <a:lstStyle/>
          <a:p>
            <a:r>
              <a:rPr lang="en-US" sz="2800" b="1" dirty="0"/>
              <a:t>1.7.8 Creditors</a:t>
            </a:r>
            <a:endParaRPr lang="en-US" sz="2800" dirty="0"/>
          </a:p>
        </p:txBody>
      </p:sp>
      <p:sp>
        <p:nvSpPr>
          <p:cNvPr id="3" name="Content Placeholder 2">
            <a:extLst>
              <a:ext uri="{FF2B5EF4-FFF2-40B4-BE49-F238E27FC236}">
                <a16:creationId xmlns:a16="http://schemas.microsoft.com/office/drawing/2014/main" id="{D36F6E67-BA74-49DB-AFE6-A95FBE54EECF}"/>
              </a:ext>
            </a:extLst>
          </p:cNvPr>
          <p:cNvSpPr>
            <a:spLocks noGrp="1"/>
          </p:cNvSpPr>
          <p:nvPr>
            <p:ph idx="1"/>
          </p:nvPr>
        </p:nvSpPr>
        <p:spPr/>
        <p:txBody>
          <a:bodyPr>
            <a:normAutofit fontScale="70000" lnSpcReduction="20000"/>
          </a:bodyPr>
          <a:lstStyle/>
          <a:p>
            <a:r>
              <a:rPr lang="en-US" dirty="0"/>
              <a:t>(4) In respect of any decision contemplated in this Chapter that requires the support of the holders of creditors‟ voting interests- (a) a secured or unsecured creditor has a voting interest equal to the value of the amount owed to that creditor by the company; and (b) a concurrent creditor who would be subordinated in a liquidation has a voting interest, as independently and expertly appraised and valued at the request of the practitioner, equal to the amount, if any, that the creditor could reasonably expect to receive in such a liquidation of the company. </a:t>
            </a:r>
          </a:p>
          <a:p>
            <a:r>
              <a:rPr lang="en-US" dirty="0"/>
              <a:t>(5) The practitioner of a company must- (a) determine whether a creditor is independent for the purposes of this Chapter; (b) request a suitably qualified person to independently and expertly appraise and value an interest contemplated in subsection (4)(b); and (c) give a written notice of the determination, or appraisal and valuation, to the person concerned at least 15 business days before the date of the meeting to be convened in terms of section 151. </a:t>
            </a:r>
          </a:p>
          <a:p>
            <a:r>
              <a:rPr lang="en-US" dirty="0"/>
              <a:t>(6) Within five business days after receiving a notice of a determination contemplated in subsection (5), a person may apply to a court to- (a) review the practitioner's determination that the person is, or is not, an independent creditor; or (b) review, re-appraise and re-value that person's voting interest, as determined in terms of subsection (5)(b).</a:t>
            </a:r>
          </a:p>
          <a:p>
            <a:endParaRPr lang="en-US" dirty="0"/>
          </a:p>
        </p:txBody>
      </p:sp>
      <p:sp>
        <p:nvSpPr>
          <p:cNvPr id="4" name="Slide Number Placeholder 3">
            <a:extLst>
              <a:ext uri="{FF2B5EF4-FFF2-40B4-BE49-F238E27FC236}">
                <a16:creationId xmlns:a16="http://schemas.microsoft.com/office/drawing/2014/main" id="{2D17B3B9-B6C0-9722-E4D9-0338935A5E57}"/>
              </a:ext>
            </a:extLst>
          </p:cNvPr>
          <p:cNvSpPr>
            <a:spLocks noGrp="1"/>
          </p:cNvSpPr>
          <p:nvPr>
            <p:ph type="sldNum" sz="quarter" idx="12"/>
          </p:nvPr>
        </p:nvSpPr>
        <p:spPr/>
        <p:txBody>
          <a:bodyPr/>
          <a:lstStyle/>
          <a:p>
            <a:fld id="{7DD74DEA-8547-FA46-8D4B-08CE59C0E1D7}" type="slidenum">
              <a:rPr lang="en-US" smtClean="0"/>
              <a:t>59</a:t>
            </a:fld>
            <a:endParaRPr lang="en-US"/>
          </a:p>
        </p:txBody>
      </p:sp>
    </p:spTree>
    <p:extLst>
      <p:ext uri="{BB962C8B-B14F-4D97-AF65-F5344CB8AC3E}">
        <p14:creationId xmlns:p14="http://schemas.microsoft.com/office/powerpoint/2010/main" val="1151558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https://ak9.picdn.net/shutterstock/videos/4540229/thumb/4.jpg?i10c=img.resize(height:72)">
            <a:extLst>
              <a:ext uri="{FF2B5EF4-FFF2-40B4-BE49-F238E27FC236}">
                <a16:creationId xmlns:a16="http://schemas.microsoft.com/office/drawing/2014/main" id="{C4EB1310-B062-D672-78EC-8B3FA456DA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293" t="9091" r="23063"/>
          <a:stretch/>
        </p:blipFill>
        <p:spPr bwMode="auto">
          <a:xfrm>
            <a:off x="3522468" y="10"/>
            <a:ext cx="8669532" cy="685799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Content Placeholder 12">
            <a:extLst>
              <a:ext uri="{FF2B5EF4-FFF2-40B4-BE49-F238E27FC236}">
                <a16:creationId xmlns:a16="http://schemas.microsoft.com/office/drawing/2014/main" id="{03EB5165-B520-00ED-0DC1-45912EB1D0E3}"/>
              </a:ext>
            </a:extLst>
          </p:cNvPr>
          <p:cNvSpPr>
            <a:spLocks noGrp="1"/>
          </p:cNvSpPr>
          <p:nvPr>
            <p:ph idx="1"/>
          </p:nvPr>
        </p:nvSpPr>
        <p:spPr>
          <a:xfrm>
            <a:off x="371093" y="2718054"/>
            <a:ext cx="4462163" cy="3207258"/>
          </a:xfrm>
        </p:spPr>
        <p:txBody>
          <a:bodyPr anchor="t">
            <a:normAutofit/>
          </a:bodyPr>
          <a:lstStyle/>
          <a:p>
            <a:r>
              <a:rPr lang="en-US" sz="4800" dirty="0">
                <a:solidFill>
                  <a:schemeClr val="bg1"/>
                </a:solidFill>
              </a:rPr>
              <a:t>HISTORIC CORPORATE FAILURES</a:t>
            </a:r>
          </a:p>
        </p:txBody>
      </p:sp>
      <p:sp>
        <p:nvSpPr>
          <p:cNvPr id="2" name="Slide Number Placeholder 1">
            <a:extLst>
              <a:ext uri="{FF2B5EF4-FFF2-40B4-BE49-F238E27FC236}">
                <a16:creationId xmlns:a16="http://schemas.microsoft.com/office/drawing/2014/main" id="{26DCDA82-0513-FA6B-F15B-FBD7F2CA6DE0}"/>
              </a:ext>
            </a:extLst>
          </p:cNvPr>
          <p:cNvSpPr>
            <a:spLocks noGrp="1"/>
          </p:cNvSpPr>
          <p:nvPr>
            <p:ph type="sldNum" sz="quarter" idx="12"/>
          </p:nvPr>
        </p:nvSpPr>
        <p:spPr/>
        <p:txBody>
          <a:bodyPr/>
          <a:lstStyle/>
          <a:p>
            <a:fld id="{7DD74DEA-8547-FA46-8D4B-08CE59C0E1D7}" type="slidenum">
              <a:rPr lang="en-US" smtClean="0"/>
              <a:t>6</a:t>
            </a:fld>
            <a:endParaRPr lang="en-US"/>
          </a:p>
        </p:txBody>
      </p:sp>
    </p:spTree>
    <p:extLst>
      <p:ext uri="{BB962C8B-B14F-4D97-AF65-F5344CB8AC3E}">
        <p14:creationId xmlns:p14="http://schemas.microsoft.com/office/powerpoint/2010/main" val="21815581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77463-0C35-4B40-85A3-BBD8BF8F514E}"/>
              </a:ext>
            </a:extLst>
          </p:cNvPr>
          <p:cNvSpPr>
            <a:spLocks noGrp="1"/>
          </p:cNvSpPr>
          <p:nvPr>
            <p:ph type="title"/>
          </p:nvPr>
        </p:nvSpPr>
        <p:spPr/>
        <p:txBody>
          <a:bodyPr/>
          <a:lstStyle/>
          <a:p>
            <a:r>
              <a:rPr kumimoji="0" lang="en-US" sz="2800" b="1" i="0" u="none" strike="noStrike" kern="1200" cap="none" spc="0" normalizeH="0" baseline="0" noProof="0" dirty="0">
                <a:ln>
                  <a:noFill/>
                </a:ln>
                <a:solidFill>
                  <a:srgbClr val="11273D"/>
                </a:solidFill>
                <a:effectLst/>
                <a:uLnTx/>
                <a:uFillTx/>
                <a:latin typeface="Arial" panose="020B0604020202020204" pitchFamily="34" charset="0"/>
                <a:ea typeface="+mj-ea"/>
                <a:cs typeface="Arial" panose="020B0604020202020204" pitchFamily="34" charset="0"/>
              </a:rPr>
              <a:t>1.7.9 Directors</a:t>
            </a:r>
            <a:endParaRPr lang="en-US" dirty="0"/>
          </a:p>
        </p:txBody>
      </p:sp>
      <p:sp>
        <p:nvSpPr>
          <p:cNvPr id="3" name="Content Placeholder 2">
            <a:extLst>
              <a:ext uri="{FF2B5EF4-FFF2-40B4-BE49-F238E27FC236}">
                <a16:creationId xmlns:a16="http://schemas.microsoft.com/office/drawing/2014/main" id="{7D518AFA-EE50-4DB7-8D1B-E0C1DF04EDEE}"/>
              </a:ext>
            </a:extLst>
          </p:cNvPr>
          <p:cNvSpPr>
            <a:spLocks noGrp="1"/>
          </p:cNvSpPr>
          <p:nvPr>
            <p:ph idx="1"/>
          </p:nvPr>
        </p:nvSpPr>
        <p:spPr/>
        <p:txBody>
          <a:bodyPr>
            <a:normAutofit fontScale="85000" lnSpcReduction="20000"/>
          </a:bodyPr>
          <a:lstStyle/>
          <a:p>
            <a:r>
              <a:rPr lang="en-US" dirty="0"/>
              <a:t>Section 137(2)</a:t>
            </a:r>
          </a:p>
          <a:p>
            <a:r>
              <a:rPr lang="en-US" dirty="0"/>
              <a:t>(2) During a company's business rescue proceedings, each director of the company- </a:t>
            </a:r>
          </a:p>
          <a:p>
            <a:r>
              <a:rPr lang="en-US" dirty="0"/>
              <a:t>(a) must continue to exercise the functions of director, subject to the authority of the practitioner; </a:t>
            </a:r>
          </a:p>
          <a:p>
            <a:r>
              <a:rPr lang="en-US" dirty="0"/>
              <a:t>(b) has a duty to the company to exercise any management function within the company in accordance with the express instructions or direction of the practitioner, to the extent that it is reasonable to do so; </a:t>
            </a:r>
          </a:p>
          <a:p>
            <a:r>
              <a:rPr lang="en-US" dirty="0"/>
              <a:t>(c) remains bound by the requirements of section 75 concerning personal financial interests of the director or a related person; and </a:t>
            </a:r>
          </a:p>
          <a:p>
            <a:r>
              <a:rPr lang="en-US" dirty="0"/>
              <a:t>(d) to the extent that the director acts in accordance with paragraphs (b) and (c), is relieved from the duties of a director as set out in section 76, and the liabilities set out in section 77, other than section 77(3)(a), (b) and (c). </a:t>
            </a:r>
          </a:p>
        </p:txBody>
      </p:sp>
      <p:sp>
        <p:nvSpPr>
          <p:cNvPr id="4" name="Slide Number Placeholder 3">
            <a:extLst>
              <a:ext uri="{FF2B5EF4-FFF2-40B4-BE49-F238E27FC236}">
                <a16:creationId xmlns:a16="http://schemas.microsoft.com/office/drawing/2014/main" id="{A1EE4E0A-CB65-6027-40C0-B82559EF648B}"/>
              </a:ext>
            </a:extLst>
          </p:cNvPr>
          <p:cNvSpPr>
            <a:spLocks noGrp="1"/>
          </p:cNvSpPr>
          <p:nvPr>
            <p:ph type="sldNum" sz="quarter" idx="12"/>
          </p:nvPr>
        </p:nvSpPr>
        <p:spPr/>
        <p:txBody>
          <a:bodyPr/>
          <a:lstStyle/>
          <a:p>
            <a:fld id="{7DD74DEA-8547-FA46-8D4B-08CE59C0E1D7}" type="slidenum">
              <a:rPr lang="en-US" smtClean="0"/>
              <a:t>60</a:t>
            </a:fld>
            <a:endParaRPr lang="en-US"/>
          </a:p>
        </p:txBody>
      </p:sp>
    </p:spTree>
    <p:extLst>
      <p:ext uri="{BB962C8B-B14F-4D97-AF65-F5344CB8AC3E}">
        <p14:creationId xmlns:p14="http://schemas.microsoft.com/office/powerpoint/2010/main" val="42236193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FAC79-5F2C-488E-9208-4CD2B4D6C195}"/>
              </a:ext>
            </a:extLst>
          </p:cNvPr>
          <p:cNvSpPr>
            <a:spLocks noGrp="1"/>
          </p:cNvSpPr>
          <p:nvPr>
            <p:ph type="title"/>
          </p:nvPr>
        </p:nvSpPr>
        <p:spPr/>
        <p:txBody>
          <a:bodyPr/>
          <a:lstStyle/>
          <a:p>
            <a:r>
              <a:rPr kumimoji="0" lang="en-US" sz="2800" b="1" i="0" u="none" strike="noStrike" kern="1200" cap="none" spc="0" normalizeH="0" baseline="0" noProof="0" dirty="0">
                <a:ln>
                  <a:noFill/>
                </a:ln>
                <a:solidFill>
                  <a:srgbClr val="11273D"/>
                </a:solidFill>
                <a:effectLst/>
                <a:uLnTx/>
                <a:uFillTx/>
                <a:latin typeface="Arial" panose="020B0604020202020204" pitchFamily="34" charset="0"/>
                <a:ea typeface="+mj-ea"/>
                <a:cs typeface="Arial" panose="020B0604020202020204" pitchFamily="34" charset="0"/>
              </a:rPr>
              <a:t>1.7.10 Employees</a:t>
            </a:r>
            <a:endParaRPr lang="en-US" dirty="0"/>
          </a:p>
        </p:txBody>
      </p:sp>
      <p:sp>
        <p:nvSpPr>
          <p:cNvPr id="3" name="Content Placeholder 2">
            <a:extLst>
              <a:ext uri="{FF2B5EF4-FFF2-40B4-BE49-F238E27FC236}">
                <a16:creationId xmlns:a16="http://schemas.microsoft.com/office/drawing/2014/main" id="{89817652-5B99-42A9-82B5-E6CA9BE58EBB}"/>
              </a:ext>
            </a:extLst>
          </p:cNvPr>
          <p:cNvSpPr>
            <a:spLocks noGrp="1"/>
          </p:cNvSpPr>
          <p:nvPr>
            <p:ph idx="1"/>
          </p:nvPr>
        </p:nvSpPr>
        <p:spPr/>
        <p:txBody>
          <a:bodyPr>
            <a:normAutofit fontScale="77500" lnSpcReduction="20000"/>
          </a:bodyPr>
          <a:lstStyle/>
          <a:p>
            <a:r>
              <a:rPr lang="en-US" dirty="0"/>
              <a:t>Section 144</a:t>
            </a:r>
          </a:p>
          <a:p>
            <a:r>
              <a:rPr lang="en-US" dirty="0"/>
              <a:t>Rights of employees </a:t>
            </a:r>
          </a:p>
          <a:p>
            <a:r>
              <a:rPr lang="en-US" dirty="0"/>
              <a:t>(1) During a company's business rescue proceedings any employees of the company who are- (a) represented by a registered trade union may exercise any rights set out in this Chapter- (i) collectively through their trade union; and (ii) in accordance with applicable </a:t>
            </a:r>
            <a:r>
              <a:rPr lang="en-US" dirty="0" err="1"/>
              <a:t>labour</a:t>
            </a:r>
            <a:r>
              <a:rPr lang="en-US" dirty="0"/>
              <a:t> law; or (b) not represented by a registered trade union may elect to exercise any rights set out in this Chapter either directly, or by proxy through an employee </a:t>
            </a:r>
            <a:r>
              <a:rPr lang="en-US" dirty="0" err="1"/>
              <a:t>organisation</a:t>
            </a:r>
            <a:r>
              <a:rPr lang="en-US" dirty="0"/>
              <a:t> or representative. </a:t>
            </a:r>
          </a:p>
          <a:p>
            <a:r>
              <a:rPr lang="en-US" dirty="0"/>
              <a:t>(2) To the extent that any remuneration, reimbursement for expenses or other amount of money relating to employment became due and payable by a company to an employee at any time before the beginning of the company's business rescue proceedings, and had not been paid to that employee immediately before the beginning of those proceedings, the employee is a preferred unsecured creditor of the company for the purposes of this Chapter. </a:t>
            </a:r>
          </a:p>
        </p:txBody>
      </p:sp>
      <p:sp>
        <p:nvSpPr>
          <p:cNvPr id="4" name="Slide Number Placeholder 3">
            <a:extLst>
              <a:ext uri="{FF2B5EF4-FFF2-40B4-BE49-F238E27FC236}">
                <a16:creationId xmlns:a16="http://schemas.microsoft.com/office/drawing/2014/main" id="{AD9EB284-74A6-8755-667C-D2176BDFE275}"/>
              </a:ext>
            </a:extLst>
          </p:cNvPr>
          <p:cNvSpPr>
            <a:spLocks noGrp="1"/>
          </p:cNvSpPr>
          <p:nvPr>
            <p:ph type="sldNum" sz="quarter" idx="12"/>
          </p:nvPr>
        </p:nvSpPr>
        <p:spPr/>
        <p:txBody>
          <a:bodyPr/>
          <a:lstStyle/>
          <a:p>
            <a:fld id="{7DD74DEA-8547-FA46-8D4B-08CE59C0E1D7}" type="slidenum">
              <a:rPr lang="en-US" smtClean="0"/>
              <a:t>61</a:t>
            </a:fld>
            <a:endParaRPr lang="en-US"/>
          </a:p>
        </p:txBody>
      </p:sp>
    </p:spTree>
    <p:extLst>
      <p:ext uri="{BB962C8B-B14F-4D97-AF65-F5344CB8AC3E}">
        <p14:creationId xmlns:p14="http://schemas.microsoft.com/office/powerpoint/2010/main" val="30769032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5AFB5-1466-4D79-9162-C980AAB0CBC8}"/>
              </a:ext>
            </a:extLst>
          </p:cNvPr>
          <p:cNvSpPr>
            <a:spLocks noGrp="1"/>
          </p:cNvSpPr>
          <p:nvPr>
            <p:ph type="title"/>
          </p:nvPr>
        </p:nvSpPr>
        <p:spPr/>
        <p:txBody>
          <a:bodyPr>
            <a:normAutofit/>
          </a:bodyPr>
          <a:lstStyle/>
          <a:p>
            <a:r>
              <a:rPr kumimoji="0" lang="en-US" sz="2800" b="1" i="0" u="none" strike="noStrike" kern="1200" cap="none" spc="0" normalizeH="0" baseline="0" noProof="0" dirty="0">
                <a:ln>
                  <a:noFill/>
                </a:ln>
                <a:solidFill>
                  <a:srgbClr val="11273D"/>
                </a:solidFill>
                <a:effectLst/>
                <a:uLnTx/>
                <a:uFillTx/>
                <a:latin typeface="Arial" panose="020B0604020202020204" pitchFamily="34" charset="0"/>
                <a:ea typeface="+mj-ea"/>
                <a:cs typeface="Arial" panose="020B0604020202020204" pitchFamily="34" charset="0"/>
              </a:rPr>
              <a:t>1.7.11 Shareholders ….</a:t>
            </a:r>
            <a:endParaRPr lang="en-US" sz="2800" dirty="0"/>
          </a:p>
        </p:txBody>
      </p:sp>
      <p:sp>
        <p:nvSpPr>
          <p:cNvPr id="3" name="Content Placeholder 2">
            <a:extLst>
              <a:ext uri="{FF2B5EF4-FFF2-40B4-BE49-F238E27FC236}">
                <a16:creationId xmlns:a16="http://schemas.microsoft.com/office/drawing/2014/main" id="{1DA4195B-0BAB-4FB8-B5B6-02B54C74CC93}"/>
              </a:ext>
            </a:extLst>
          </p:cNvPr>
          <p:cNvSpPr>
            <a:spLocks noGrp="1"/>
          </p:cNvSpPr>
          <p:nvPr>
            <p:ph idx="1"/>
          </p:nvPr>
        </p:nvSpPr>
        <p:spPr/>
        <p:txBody>
          <a:bodyPr/>
          <a:lstStyle/>
          <a:p>
            <a:pPr marL="0" indent="0">
              <a:buNone/>
            </a:pPr>
            <a:r>
              <a:rPr lang="en-US" dirty="0"/>
              <a:t>Shareholders (security holders) – Section 146</a:t>
            </a:r>
          </a:p>
          <a:p>
            <a:r>
              <a:rPr lang="en-US" dirty="0"/>
              <a:t>(d) vote to approve or reject a proposed business rescue plan in the manner contemplated in section 152, if the plan would alter the rights associated with the class of securities held by that person; and </a:t>
            </a:r>
          </a:p>
          <a:p>
            <a:r>
              <a:rPr lang="en-US" dirty="0"/>
              <a:t>(e) if the business rescue plan is rejected, to— (i) propose the development of an alternative plan, in the manner contemplated in section 153; or (ii) present an offer to acquire the interests of any or all of the creditors or other holders of the company’s securities in the manner contemplated in section 153.</a:t>
            </a:r>
          </a:p>
          <a:p>
            <a:endParaRPr lang="en-US" dirty="0"/>
          </a:p>
        </p:txBody>
      </p:sp>
      <p:sp>
        <p:nvSpPr>
          <p:cNvPr id="4" name="Slide Number Placeholder 3">
            <a:extLst>
              <a:ext uri="{FF2B5EF4-FFF2-40B4-BE49-F238E27FC236}">
                <a16:creationId xmlns:a16="http://schemas.microsoft.com/office/drawing/2014/main" id="{974CF4D7-CD15-C19D-5AA5-4DFEAD861300}"/>
              </a:ext>
            </a:extLst>
          </p:cNvPr>
          <p:cNvSpPr>
            <a:spLocks noGrp="1"/>
          </p:cNvSpPr>
          <p:nvPr>
            <p:ph type="sldNum" sz="quarter" idx="12"/>
          </p:nvPr>
        </p:nvSpPr>
        <p:spPr/>
        <p:txBody>
          <a:bodyPr/>
          <a:lstStyle/>
          <a:p>
            <a:fld id="{7DD74DEA-8547-FA46-8D4B-08CE59C0E1D7}" type="slidenum">
              <a:rPr lang="en-US" smtClean="0"/>
              <a:t>62</a:t>
            </a:fld>
            <a:endParaRPr lang="en-US"/>
          </a:p>
        </p:txBody>
      </p:sp>
    </p:spTree>
    <p:extLst>
      <p:ext uri="{BB962C8B-B14F-4D97-AF65-F5344CB8AC3E}">
        <p14:creationId xmlns:p14="http://schemas.microsoft.com/office/powerpoint/2010/main" val="12934402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close-up of a road&#10;&#10;Description automatically generated">
            <a:extLst>
              <a:ext uri="{FF2B5EF4-FFF2-40B4-BE49-F238E27FC236}">
                <a16:creationId xmlns:a16="http://schemas.microsoft.com/office/drawing/2014/main" id="{101B33F7-4A7A-4B6C-6492-467AA194E14D}"/>
              </a:ext>
            </a:extLst>
          </p:cNvPr>
          <p:cNvPicPr>
            <a:picLocks noGrp="1" noChangeAspect="1"/>
          </p:cNvPicPr>
          <p:nvPr>
            <p:ph idx="1"/>
          </p:nvPr>
        </p:nvPicPr>
        <p:blipFill rotWithShape="1">
          <a:blip r:embed="rId2"/>
          <a:srcRect r="1223"/>
          <a:stretch/>
        </p:blipFill>
        <p:spPr>
          <a:xfrm>
            <a:off x="976251" y="942538"/>
            <a:ext cx="7163222" cy="4808332"/>
          </a:xfrm>
          <a:prstGeom prst="rect">
            <a:avLst/>
          </a:prstGeom>
          <a:effectLst/>
        </p:spPr>
      </p:pic>
      <p:sp>
        <p:nvSpPr>
          <p:cNvPr id="2" name="Slide Number Placeholder 1">
            <a:extLst>
              <a:ext uri="{FF2B5EF4-FFF2-40B4-BE49-F238E27FC236}">
                <a16:creationId xmlns:a16="http://schemas.microsoft.com/office/drawing/2014/main" id="{4E8C319C-31E6-DB0E-BC41-A9F9D1DB03E5}"/>
              </a:ext>
            </a:extLst>
          </p:cNvPr>
          <p:cNvSpPr>
            <a:spLocks noGrp="1"/>
          </p:cNvSpPr>
          <p:nvPr>
            <p:ph type="sldNum" sz="quarter" idx="12"/>
          </p:nvPr>
        </p:nvSpPr>
        <p:spPr/>
        <p:txBody>
          <a:bodyPr/>
          <a:lstStyle/>
          <a:p>
            <a:fld id="{7DD74DEA-8547-FA46-8D4B-08CE59C0E1D7}" type="slidenum">
              <a:rPr lang="en-US" smtClean="0"/>
              <a:t>63</a:t>
            </a:fld>
            <a:endParaRPr lang="en-US"/>
          </a:p>
        </p:txBody>
      </p:sp>
    </p:spTree>
    <p:extLst>
      <p:ext uri="{BB962C8B-B14F-4D97-AF65-F5344CB8AC3E}">
        <p14:creationId xmlns:p14="http://schemas.microsoft.com/office/powerpoint/2010/main" val="38997867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29373-4D72-6484-43B6-0BBFF317091C}"/>
              </a:ext>
            </a:extLst>
          </p:cNvPr>
          <p:cNvSpPr>
            <a:spLocks noGrp="1"/>
          </p:cNvSpPr>
          <p:nvPr>
            <p:ph type="title"/>
          </p:nvPr>
        </p:nvSpPr>
        <p:spPr/>
        <p:txBody>
          <a:bodyPr/>
          <a:lstStyle/>
          <a:p>
            <a:r>
              <a:rPr lang="en-US" dirty="0"/>
              <a:t>Duration of business rescue proceedings</a:t>
            </a:r>
          </a:p>
        </p:txBody>
      </p:sp>
      <p:sp>
        <p:nvSpPr>
          <p:cNvPr id="3" name="Content Placeholder 2">
            <a:extLst>
              <a:ext uri="{FF2B5EF4-FFF2-40B4-BE49-F238E27FC236}">
                <a16:creationId xmlns:a16="http://schemas.microsoft.com/office/drawing/2014/main" id="{BF1928EF-82A3-203D-BC62-5A3F91349A28}"/>
              </a:ext>
            </a:extLst>
          </p:cNvPr>
          <p:cNvSpPr>
            <a:spLocks noGrp="1"/>
          </p:cNvSpPr>
          <p:nvPr>
            <p:ph idx="1"/>
          </p:nvPr>
        </p:nvSpPr>
        <p:spPr/>
        <p:txBody>
          <a:bodyPr/>
          <a:lstStyle/>
          <a:p>
            <a:pPr algn="l"/>
            <a:r>
              <a:rPr lang="en-ZA" altLang="en-US" dirty="0"/>
              <a:t>Section 132(3)– if the company’s business rescue proceedings haven’t ended within three months or such time as the court may allow, then the practitioner must –</a:t>
            </a:r>
          </a:p>
          <a:p>
            <a:pPr lvl="1" algn="l"/>
            <a:r>
              <a:rPr lang="en-ZA" altLang="en-US" sz="2000" dirty="0"/>
              <a:t>prepare a </a:t>
            </a:r>
            <a:r>
              <a:rPr lang="en-ZA" altLang="en-US" sz="2000" u="sng" dirty="0"/>
              <a:t>report</a:t>
            </a:r>
            <a:r>
              <a:rPr lang="en-ZA" altLang="en-US" sz="2000" dirty="0"/>
              <a:t> on the progress of the business rescue proceedings, and update it at the end of each subsequent month until the end of those proceedings; and</a:t>
            </a:r>
          </a:p>
          <a:p>
            <a:pPr lvl="1" algn="l"/>
            <a:r>
              <a:rPr lang="en-ZA" altLang="en-US" sz="2000" dirty="0"/>
              <a:t>deliver the report and each update in the prescribed manner to each affected person, and to the —</a:t>
            </a:r>
          </a:p>
          <a:p>
            <a:pPr lvl="2" algn="l">
              <a:spcAft>
                <a:spcPts val="2400"/>
              </a:spcAft>
            </a:pPr>
            <a:r>
              <a:rPr lang="en-ZA" altLang="en-US" sz="2000" dirty="0"/>
              <a:t>court, if the proceedings have been the subject of a court order; or</a:t>
            </a:r>
          </a:p>
          <a:p>
            <a:pPr lvl="2" algn="l">
              <a:spcAft>
                <a:spcPts val="2400"/>
              </a:spcAft>
            </a:pPr>
            <a:r>
              <a:rPr lang="en-ZA" altLang="en-US" sz="2000" dirty="0"/>
              <a:t>CIPC, in any other case</a:t>
            </a:r>
          </a:p>
          <a:p>
            <a:endParaRPr lang="en-US" dirty="0"/>
          </a:p>
        </p:txBody>
      </p:sp>
      <p:sp>
        <p:nvSpPr>
          <p:cNvPr id="4" name="Slide Number Placeholder 3">
            <a:extLst>
              <a:ext uri="{FF2B5EF4-FFF2-40B4-BE49-F238E27FC236}">
                <a16:creationId xmlns:a16="http://schemas.microsoft.com/office/drawing/2014/main" id="{1E4BBD0E-C6CA-DE69-8501-D5A5DDFEA106}"/>
              </a:ext>
            </a:extLst>
          </p:cNvPr>
          <p:cNvSpPr>
            <a:spLocks noGrp="1"/>
          </p:cNvSpPr>
          <p:nvPr>
            <p:ph type="sldNum" sz="quarter" idx="12"/>
          </p:nvPr>
        </p:nvSpPr>
        <p:spPr/>
        <p:txBody>
          <a:bodyPr/>
          <a:lstStyle/>
          <a:p>
            <a:fld id="{7DD74DEA-8547-FA46-8D4B-08CE59C0E1D7}" type="slidenum">
              <a:rPr lang="en-US" smtClean="0"/>
              <a:t>64</a:t>
            </a:fld>
            <a:endParaRPr lang="en-US"/>
          </a:p>
        </p:txBody>
      </p:sp>
    </p:spTree>
    <p:extLst>
      <p:ext uri="{BB962C8B-B14F-4D97-AF65-F5344CB8AC3E}">
        <p14:creationId xmlns:p14="http://schemas.microsoft.com/office/powerpoint/2010/main" val="30942972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2D595-508B-6C62-5A26-C9548EC6A283}"/>
              </a:ext>
            </a:extLst>
          </p:cNvPr>
          <p:cNvSpPr>
            <a:spLocks noGrp="1"/>
          </p:cNvSpPr>
          <p:nvPr>
            <p:ph type="title"/>
          </p:nvPr>
        </p:nvSpPr>
        <p:spPr/>
        <p:txBody>
          <a:bodyPr/>
          <a:lstStyle/>
          <a:p>
            <a:r>
              <a:rPr lang="en-US" dirty="0"/>
              <a:t>Termination of business rescue proceedings</a:t>
            </a:r>
          </a:p>
        </p:txBody>
      </p:sp>
      <p:sp>
        <p:nvSpPr>
          <p:cNvPr id="3" name="Content Placeholder 2">
            <a:extLst>
              <a:ext uri="{FF2B5EF4-FFF2-40B4-BE49-F238E27FC236}">
                <a16:creationId xmlns:a16="http://schemas.microsoft.com/office/drawing/2014/main" id="{854118DC-6474-8382-829D-5F9FCD6E4DC5}"/>
              </a:ext>
            </a:extLst>
          </p:cNvPr>
          <p:cNvSpPr>
            <a:spLocks noGrp="1"/>
          </p:cNvSpPr>
          <p:nvPr>
            <p:ph idx="1"/>
          </p:nvPr>
        </p:nvSpPr>
        <p:spPr/>
        <p:txBody>
          <a:bodyPr>
            <a:normAutofit/>
          </a:bodyPr>
          <a:lstStyle/>
          <a:p>
            <a:pPr lvl="0" algn="l"/>
            <a:r>
              <a:rPr lang="en-GB" sz="2000" dirty="0"/>
              <a:t>Business rescue proceedings end when – </a:t>
            </a:r>
          </a:p>
          <a:p>
            <a:pPr lvl="1" algn="l"/>
            <a:r>
              <a:rPr lang="en-GB" sz="2000" dirty="0"/>
              <a:t>court – </a:t>
            </a:r>
          </a:p>
          <a:p>
            <a:pPr lvl="2" algn="l"/>
            <a:r>
              <a:rPr lang="en-GB" dirty="0"/>
              <a:t>sets aside the resolution or order that began the business rescue proceedings; or </a:t>
            </a:r>
          </a:p>
          <a:p>
            <a:pPr lvl="2" algn="l"/>
            <a:r>
              <a:rPr lang="en-GB" dirty="0"/>
              <a:t>converts business rescue proceedings into liquidation proceedings;</a:t>
            </a:r>
            <a:endParaRPr lang="en-ZA" dirty="0"/>
          </a:p>
          <a:p>
            <a:pPr lvl="1" algn="l"/>
            <a:r>
              <a:rPr lang="en-GB" sz="2000" dirty="0"/>
              <a:t>business rescue practitioner files a notice of termination of business rescue proceedings with CIPC (and applies to court if the company is no longer in need of rescue)</a:t>
            </a:r>
            <a:endParaRPr lang="en-ZA" sz="2000" dirty="0"/>
          </a:p>
          <a:p>
            <a:pPr lvl="1" algn="l"/>
            <a:r>
              <a:rPr lang="en-GB" sz="2000" dirty="0"/>
              <a:t>business rescue plan has been – </a:t>
            </a:r>
          </a:p>
          <a:p>
            <a:pPr lvl="2" algn="l"/>
            <a:r>
              <a:rPr lang="en-GB" dirty="0"/>
              <a:t>proposed and rejected and no affected person has acted to extend the proceedings in any manner contemplated by the Act; or </a:t>
            </a:r>
          </a:p>
          <a:p>
            <a:pPr lvl="2" algn="l"/>
            <a:r>
              <a:rPr lang="en-GB" dirty="0"/>
              <a:t>adopted and the business rescue practitioner has subsequently filed a notice of substantial implementation of the plan</a:t>
            </a:r>
            <a:endParaRPr lang="en-ZA" dirty="0"/>
          </a:p>
          <a:p>
            <a:pPr lvl="0" algn="l"/>
            <a:endParaRPr lang="en-ZA" sz="2000" dirty="0"/>
          </a:p>
          <a:p>
            <a:pPr algn="l"/>
            <a:endParaRPr lang="en-GB" sz="2000" dirty="0"/>
          </a:p>
          <a:p>
            <a:endParaRPr lang="en-US" sz="2000" dirty="0"/>
          </a:p>
        </p:txBody>
      </p:sp>
      <p:sp>
        <p:nvSpPr>
          <p:cNvPr id="4" name="Slide Number Placeholder 3">
            <a:extLst>
              <a:ext uri="{FF2B5EF4-FFF2-40B4-BE49-F238E27FC236}">
                <a16:creationId xmlns:a16="http://schemas.microsoft.com/office/drawing/2014/main" id="{C4CE51A7-8B97-1FF1-82FA-FB818F4C28AC}"/>
              </a:ext>
            </a:extLst>
          </p:cNvPr>
          <p:cNvSpPr>
            <a:spLocks noGrp="1"/>
          </p:cNvSpPr>
          <p:nvPr>
            <p:ph type="sldNum" sz="quarter" idx="12"/>
          </p:nvPr>
        </p:nvSpPr>
        <p:spPr/>
        <p:txBody>
          <a:bodyPr/>
          <a:lstStyle/>
          <a:p>
            <a:fld id="{7DD74DEA-8547-FA46-8D4B-08CE59C0E1D7}" type="slidenum">
              <a:rPr lang="en-US" smtClean="0"/>
              <a:t>65</a:t>
            </a:fld>
            <a:endParaRPr lang="en-US"/>
          </a:p>
        </p:txBody>
      </p:sp>
    </p:spTree>
    <p:extLst>
      <p:ext uri="{BB962C8B-B14F-4D97-AF65-F5344CB8AC3E}">
        <p14:creationId xmlns:p14="http://schemas.microsoft.com/office/powerpoint/2010/main" val="4261099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D3535-0066-A555-C7D1-103FD1FA3D52}"/>
              </a:ext>
            </a:extLst>
          </p:cNvPr>
          <p:cNvSpPr>
            <a:spLocks noGrp="1"/>
          </p:cNvSpPr>
          <p:nvPr>
            <p:ph type="title"/>
          </p:nvPr>
        </p:nvSpPr>
        <p:spPr/>
        <p:txBody>
          <a:bodyPr/>
          <a:lstStyle/>
          <a:p>
            <a:r>
              <a:rPr lang="en-US" dirty="0"/>
              <a:t>3 Ps of Business Rescue</a:t>
            </a:r>
          </a:p>
        </p:txBody>
      </p:sp>
      <p:pic>
        <p:nvPicPr>
          <p:cNvPr id="4" name="Picture 96">
            <a:extLst>
              <a:ext uri="{FF2B5EF4-FFF2-40B4-BE49-F238E27FC236}">
                <a16:creationId xmlns:a16="http://schemas.microsoft.com/office/drawing/2014/main" id="{3A7EB8D9-4B87-6EC7-54BB-5D1640023F2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09831" y="1245862"/>
            <a:ext cx="9108589" cy="561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59878A58-C707-D45C-29E6-95FE60FA0525}"/>
              </a:ext>
            </a:extLst>
          </p:cNvPr>
          <p:cNvSpPr>
            <a:spLocks noGrp="1"/>
          </p:cNvSpPr>
          <p:nvPr>
            <p:ph type="sldNum" sz="quarter" idx="12"/>
          </p:nvPr>
        </p:nvSpPr>
        <p:spPr/>
        <p:txBody>
          <a:bodyPr/>
          <a:lstStyle/>
          <a:p>
            <a:fld id="{7DD74DEA-8547-FA46-8D4B-08CE59C0E1D7}" type="slidenum">
              <a:rPr lang="en-US" smtClean="0"/>
              <a:t>66</a:t>
            </a:fld>
            <a:endParaRPr lang="en-US"/>
          </a:p>
        </p:txBody>
      </p:sp>
    </p:spTree>
    <p:extLst>
      <p:ext uri="{BB962C8B-B14F-4D97-AF65-F5344CB8AC3E}">
        <p14:creationId xmlns:p14="http://schemas.microsoft.com/office/powerpoint/2010/main" val="20745568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F95C7-216F-400C-BFAB-D249B197948E}"/>
              </a:ext>
            </a:extLst>
          </p:cNvPr>
          <p:cNvSpPr>
            <a:spLocks noGrp="1"/>
          </p:cNvSpPr>
          <p:nvPr>
            <p:ph type="title"/>
          </p:nvPr>
        </p:nvSpPr>
        <p:spPr/>
        <p:txBody>
          <a:bodyPr/>
          <a:lstStyle/>
          <a:p>
            <a:r>
              <a:rPr kumimoji="0" lang="en-US" sz="2800" b="1" i="0" u="none" strike="noStrike" kern="1200" cap="none" spc="0" normalizeH="0" baseline="0" noProof="0" dirty="0">
                <a:ln>
                  <a:noFill/>
                </a:ln>
                <a:solidFill>
                  <a:srgbClr val="11273D"/>
                </a:solidFill>
                <a:effectLst/>
                <a:uLnTx/>
                <a:uFillTx/>
                <a:latin typeface="Arial" panose="020B0604020202020204" pitchFamily="34" charset="0"/>
                <a:ea typeface="+mj-ea"/>
                <a:cs typeface="Arial" panose="020B0604020202020204" pitchFamily="34" charset="0"/>
              </a:rPr>
              <a:t>1.8 When is business rescue appropriate?</a:t>
            </a:r>
            <a:endParaRPr lang="en-US" dirty="0"/>
          </a:p>
        </p:txBody>
      </p:sp>
      <p:pic>
        <p:nvPicPr>
          <p:cNvPr id="4" name="Content Placeholder 3">
            <a:extLst>
              <a:ext uri="{FF2B5EF4-FFF2-40B4-BE49-F238E27FC236}">
                <a16:creationId xmlns:a16="http://schemas.microsoft.com/office/drawing/2014/main" id="{27C42F5B-C16D-49EA-89CD-4D6C3A3CE54C}"/>
              </a:ext>
            </a:extLst>
          </p:cNvPr>
          <p:cNvPicPr>
            <a:picLocks noGrp="1" noChangeAspect="1"/>
          </p:cNvPicPr>
          <p:nvPr>
            <p:ph idx="1"/>
          </p:nvPr>
        </p:nvPicPr>
        <p:blipFill>
          <a:blip r:embed="rId2"/>
          <a:stretch>
            <a:fillRect/>
          </a:stretch>
        </p:blipFill>
        <p:spPr>
          <a:xfrm>
            <a:off x="1337481" y="1555335"/>
            <a:ext cx="7287904" cy="3845607"/>
          </a:xfrm>
          <a:prstGeom prst="rect">
            <a:avLst/>
          </a:prstGeom>
        </p:spPr>
      </p:pic>
      <p:sp>
        <p:nvSpPr>
          <p:cNvPr id="3" name="TextBox 2">
            <a:extLst>
              <a:ext uri="{FF2B5EF4-FFF2-40B4-BE49-F238E27FC236}">
                <a16:creationId xmlns:a16="http://schemas.microsoft.com/office/drawing/2014/main" id="{C5361B21-6F42-45CA-B6BF-039704FEB897}"/>
              </a:ext>
            </a:extLst>
          </p:cNvPr>
          <p:cNvSpPr txBox="1"/>
          <p:nvPr/>
        </p:nvSpPr>
        <p:spPr>
          <a:xfrm>
            <a:off x="1337481" y="5717136"/>
            <a:ext cx="8823469" cy="461665"/>
          </a:xfrm>
          <a:prstGeom prst="rect">
            <a:avLst/>
          </a:prstGeom>
          <a:noFill/>
        </p:spPr>
        <p:txBody>
          <a:bodyPr wrap="square" rtlCol="0">
            <a:spAutoFit/>
          </a:bodyPr>
          <a:lstStyle/>
          <a:p>
            <a:r>
              <a:rPr lang="en-US" sz="2400" b="1" dirty="0">
                <a:solidFill>
                  <a:srgbClr val="002060"/>
                </a:solidFill>
                <a:latin typeface="Arial" panose="020B0604020202020204" pitchFamily="34" charset="0"/>
                <a:cs typeface="Arial" panose="020B0604020202020204" pitchFamily="34" charset="0"/>
              </a:rPr>
              <a:t>DO NOT </a:t>
            </a:r>
            <a:r>
              <a:rPr lang="en-US" sz="2400" b="1" dirty="0">
                <a:solidFill>
                  <a:srgbClr val="002060"/>
                </a:solidFill>
                <a:latin typeface="Arial" panose="020B0604020202020204" pitchFamily="34" charset="0"/>
                <a:ea typeface="+mj-ea"/>
                <a:cs typeface="Arial" panose="020B0604020202020204" pitchFamily="34" charset="0"/>
              </a:rPr>
              <a:t>LEAVE</a:t>
            </a:r>
            <a:r>
              <a:rPr lang="en-US" sz="2400" b="1" dirty="0">
                <a:solidFill>
                  <a:srgbClr val="002060"/>
                </a:solidFill>
                <a:latin typeface="Arial" panose="020B0604020202020204" pitchFamily="34" charset="0"/>
                <a:cs typeface="Arial" panose="020B0604020202020204" pitchFamily="34" charset="0"/>
              </a:rPr>
              <a:t> </a:t>
            </a:r>
            <a:r>
              <a:rPr lang="en-US" sz="2400" b="1" dirty="0">
                <a:solidFill>
                  <a:srgbClr val="002060"/>
                </a:solidFill>
                <a:latin typeface="Arial" panose="020B0604020202020204" pitchFamily="34" charset="0"/>
                <a:ea typeface="+mj-ea"/>
                <a:cs typeface="Arial" panose="020B0604020202020204" pitchFamily="34" charset="0"/>
              </a:rPr>
              <a:t>IT</a:t>
            </a:r>
            <a:r>
              <a:rPr lang="en-US" sz="2400" b="1" dirty="0">
                <a:solidFill>
                  <a:srgbClr val="002060"/>
                </a:solidFill>
                <a:latin typeface="Arial" panose="020B0604020202020204" pitchFamily="34" charset="0"/>
                <a:cs typeface="Arial" panose="020B0604020202020204" pitchFamily="34" charset="0"/>
              </a:rPr>
              <a:t> TOO LATE!</a:t>
            </a:r>
          </a:p>
        </p:txBody>
      </p:sp>
      <p:sp>
        <p:nvSpPr>
          <p:cNvPr id="5" name="Slide Number Placeholder 4">
            <a:extLst>
              <a:ext uri="{FF2B5EF4-FFF2-40B4-BE49-F238E27FC236}">
                <a16:creationId xmlns:a16="http://schemas.microsoft.com/office/drawing/2014/main" id="{1EDFC4C6-F960-AF43-7A0F-07E050BF2E3D}"/>
              </a:ext>
            </a:extLst>
          </p:cNvPr>
          <p:cNvSpPr>
            <a:spLocks noGrp="1"/>
          </p:cNvSpPr>
          <p:nvPr>
            <p:ph type="sldNum" sz="quarter" idx="12"/>
          </p:nvPr>
        </p:nvSpPr>
        <p:spPr/>
        <p:txBody>
          <a:bodyPr/>
          <a:lstStyle/>
          <a:p>
            <a:fld id="{7DD74DEA-8547-FA46-8D4B-08CE59C0E1D7}" type="slidenum">
              <a:rPr lang="en-US" smtClean="0"/>
              <a:t>67</a:t>
            </a:fld>
            <a:endParaRPr lang="en-US"/>
          </a:p>
        </p:txBody>
      </p:sp>
    </p:spTree>
    <p:extLst>
      <p:ext uri="{BB962C8B-B14F-4D97-AF65-F5344CB8AC3E}">
        <p14:creationId xmlns:p14="http://schemas.microsoft.com/office/powerpoint/2010/main" val="23330165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3081" name="Rectangle 308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E10934-FEBF-4208-A530-8981641D1CEA}"/>
              </a:ext>
            </a:extLst>
          </p:cNvPr>
          <p:cNvSpPr>
            <a:spLocks noGrp="1"/>
          </p:cNvSpPr>
          <p:nvPr>
            <p:ph type="title"/>
          </p:nvPr>
        </p:nvSpPr>
        <p:spPr>
          <a:xfrm>
            <a:off x="761803" y="350196"/>
            <a:ext cx="4646904" cy="1624520"/>
          </a:xfrm>
        </p:spPr>
        <p:txBody>
          <a:bodyPr anchor="ctr">
            <a:normAutofit/>
          </a:bodyPr>
          <a:lstStyle/>
          <a:p>
            <a:r>
              <a:rPr kumimoji="0" lang="en-US" sz="3700" b="1" i="0" u="none" strike="noStrike" kern="1200" cap="none" spc="0" normalizeH="0" baseline="0" noProof="0">
                <a:ln>
                  <a:noFill/>
                </a:ln>
                <a:effectLst/>
                <a:uLnTx/>
                <a:uFillTx/>
                <a:latin typeface="Arial" panose="020B0604020202020204" pitchFamily="34" charset="0"/>
                <a:ea typeface="+mj-ea"/>
                <a:cs typeface="Arial" panose="020B0604020202020204" pitchFamily="34" charset="0"/>
              </a:rPr>
              <a:t>1.8 When is business rescue appropriate?</a:t>
            </a:r>
            <a:endParaRPr lang="en-US" sz="3700"/>
          </a:p>
        </p:txBody>
      </p:sp>
      <p:sp>
        <p:nvSpPr>
          <p:cNvPr id="3" name="Content Placeholder 2">
            <a:extLst>
              <a:ext uri="{FF2B5EF4-FFF2-40B4-BE49-F238E27FC236}">
                <a16:creationId xmlns:a16="http://schemas.microsoft.com/office/drawing/2014/main" id="{9AFF8207-EC7B-4E58-BC4F-2AA141504C3C}"/>
              </a:ext>
            </a:extLst>
          </p:cNvPr>
          <p:cNvSpPr>
            <a:spLocks noGrp="1"/>
          </p:cNvSpPr>
          <p:nvPr>
            <p:ph idx="1"/>
          </p:nvPr>
        </p:nvSpPr>
        <p:spPr>
          <a:xfrm>
            <a:off x="761802" y="2743200"/>
            <a:ext cx="4646905" cy="3613149"/>
          </a:xfrm>
        </p:spPr>
        <p:txBody>
          <a:bodyPr anchor="ctr">
            <a:normAutofit/>
          </a:bodyPr>
          <a:lstStyle/>
          <a:p>
            <a:r>
              <a:rPr lang="en-US" sz="2000" b="0" i="0" u="none" strike="noStrike" baseline="0" dirty="0">
                <a:latin typeface="Arial" panose="020B0604020202020204" pitchFamily="34" charset="0"/>
              </a:rPr>
              <a:t>In </a:t>
            </a:r>
            <a:r>
              <a:rPr lang="en-US" sz="2000" b="0" i="1" u="none" strike="noStrike" baseline="0" dirty="0">
                <a:latin typeface="Arial" panose="020B0604020202020204" pitchFamily="34" charset="0"/>
              </a:rPr>
              <a:t>Antonie </a:t>
            </a:r>
            <a:r>
              <a:rPr lang="en-US" sz="2000" b="0" i="1" u="none" strike="noStrike" baseline="0" dirty="0" err="1">
                <a:latin typeface="Arial" panose="020B0604020202020204" pitchFamily="34" charset="0"/>
              </a:rPr>
              <a:t>Welman</a:t>
            </a:r>
            <a:r>
              <a:rPr lang="en-US" sz="2000" b="0" i="1" u="none" strike="noStrike" baseline="0" dirty="0">
                <a:latin typeface="Arial" panose="020B0604020202020204" pitchFamily="34" charset="0"/>
              </a:rPr>
              <a:t> v Marcelle Props 193 CC, </a:t>
            </a:r>
            <a:r>
              <a:rPr lang="en-US" sz="2000" b="0" i="0" u="none" strike="noStrike" baseline="0" dirty="0">
                <a:latin typeface="Arial" panose="020B0604020202020204" pitchFamily="34" charset="0"/>
              </a:rPr>
              <a:t>it was held that business rescue proceedings are not for terminally ill corporations, but are rather for ailing entities which, if given time, may be rescued and become solvent. Accordingly, not all companies are suitable for business rescue, and much will depend on the specific cause of the company's financial distress.</a:t>
            </a:r>
            <a:endParaRPr lang="en-US" sz="2000" dirty="0"/>
          </a:p>
        </p:txBody>
      </p:sp>
      <p:pic>
        <p:nvPicPr>
          <p:cNvPr id="3074" name="Picture 2" descr="11,761 Life Raft Stock Photos, Pictures &amp; Royalty-Free Images - iStock |  Life preserver, Life saver, Life ring">
            <a:extLst>
              <a:ext uri="{FF2B5EF4-FFF2-40B4-BE49-F238E27FC236}">
                <a16:creationId xmlns:a16="http://schemas.microsoft.com/office/drawing/2014/main" id="{6906D135-2373-4F7A-99D9-BF3827F7EE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500" r="20759"/>
          <a:stretch/>
        </p:blipFill>
        <p:spPr bwMode="auto">
          <a:xfrm>
            <a:off x="6096000" y="1"/>
            <a:ext cx="61028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67A1DA42-0709-79CE-F0BE-D1195AB90CB3}"/>
              </a:ext>
            </a:extLst>
          </p:cNvPr>
          <p:cNvSpPr>
            <a:spLocks noGrp="1"/>
          </p:cNvSpPr>
          <p:nvPr>
            <p:ph type="sldNum" sz="quarter" idx="12"/>
          </p:nvPr>
        </p:nvSpPr>
        <p:spPr/>
        <p:txBody>
          <a:bodyPr/>
          <a:lstStyle/>
          <a:p>
            <a:fld id="{7DD74DEA-8547-FA46-8D4B-08CE59C0E1D7}" type="slidenum">
              <a:rPr lang="en-US" smtClean="0"/>
              <a:t>68</a:t>
            </a:fld>
            <a:endParaRPr lang="en-US"/>
          </a:p>
        </p:txBody>
      </p:sp>
    </p:spTree>
    <p:extLst>
      <p:ext uri="{BB962C8B-B14F-4D97-AF65-F5344CB8AC3E}">
        <p14:creationId xmlns:p14="http://schemas.microsoft.com/office/powerpoint/2010/main" val="7482193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6"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11,761 Life Raft Stock Photos, Pictures &amp; Royalty-Free Images - iStock |  Life preserver, Life saver, Life ring">
            <a:extLst>
              <a:ext uri="{FF2B5EF4-FFF2-40B4-BE49-F238E27FC236}">
                <a16:creationId xmlns:a16="http://schemas.microsoft.com/office/drawing/2014/main" id="{6906D135-2373-4F7A-99D9-BF3827F7EE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287" r="24546"/>
          <a:stretch/>
        </p:blipFill>
        <p:spPr bwMode="auto">
          <a:xfrm>
            <a:off x="-1" y="-2"/>
            <a:ext cx="5410198" cy="6858002"/>
          </a:xfrm>
          <a:prstGeom prst="rect">
            <a:avLst/>
          </a:prstGeom>
          <a:noFill/>
          <a:extLst>
            <a:ext uri="{909E8E84-426E-40DD-AFC4-6F175D3DCCD1}">
              <a14:hiddenFill xmlns:a14="http://schemas.microsoft.com/office/drawing/2010/main">
                <a:solidFill>
                  <a:srgbClr val="FFFFFF"/>
                </a:solidFill>
              </a14:hiddenFill>
            </a:ext>
          </a:extLst>
        </p:spPr>
      </p:pic>
      <p:sp useBgFill="1">
        <p:nvSpPr>
          <p:cNvPr id="3088" name="Rectangle 3087">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E10934-FEBF-4208-A530-8981641D1CEA}"/>
              </a:ext>
            </a:extLst>
          </p:cNvPr>
          <p:cNvSpPr>
            <a:spLocks noGrp="1"/>
          </p:cNvSpPr>
          <p:nvPr>
            <p:ph type="title"/>
          </p:nvPr>
        </p:nvSpPr>
        <p:spPr>
          <a:xfrm>
            <a:off x="6115317" y="405685"/>
            <a:ext cx="5464968" cy="1559301"/>
          </a:xfrm>
        </p:spPr>
        <p:txBody>
          <a:bodyPr>
            <a:normAutofit/>
          </a:bodyPr>
          <a:lstStyle/>
          <a:p>
            <a:r>
              <a:rPr kumimoji="0" lang="en-US" sz="4000" b="1" i="0" u="none" strike="noStrike" kern="1200" cap="none" spc="0" normalizeH="0" baseline="0" noProof="0">
                <a:ln>
                  <a:noFill/>
                </a:ln>
                <a:effectLst/>
                <a:uLnTx/>
                <a:uFillTx/>
                <a:latin typeface="Arial" panose="020B0604020202020204" pitchFamily="34" charset="0"/>
                <a:ea typeface="+mj-ea"/>
                <a:cs typeface="Arial" panose="020B0604020202020204" pitchFamily="34" charset="0"/>
              </a:rPr>
              <a:t>1.8 When is business rescue appropriate?</a:t>
            </a:r>
            <a:endParaRPr lang="en-US" sz="4000"/>
          </a:p>
        </p:txBody>
      </p:sp>
      <p:sp>
        <p:nvSpPr>
          <p:cNvPr id="3" name="Content Placeholder 2">
            <a:extLst>
              <a:ext uri="{FF2B5EF4-FFF2-40B4-BE49-F238E27FC236}">
                <a16:creationId xmlns:a16="http://schemas.microsoft.com/office/drawing/2014/main" id="{9AFF8207-EC7B-4E58-BC4F-2AA141504C3C}"/>
              </a:ext>
            </a:extLst>
          </p:cNvPr>
          <p:cNvSpPr>
            <a:spLocks noGrp="1"/>
          </p:cNvSpPr>
          <p:nvPr>
            <p:ph idx="1"/>
          </p:nvPr>
        </p:nvSpPr>
        <p:spPr>
          <a:xfrm>
            <a:off x="6115317" y="1964986"/>
            <a:ext cx="5247340" cy="4275092"/>
          </a:xfrm>
        </p:spPr>
        <p:txBody>
          <a:bodyPr anchor="ctr">
            <a:normAutofit fontScale="85000" lnSpcReduction="20000"/>
          </a:bodyPr>
          <a:lstStyle/>
          <a:p>
            <a:pPr marL="0" lvl="0" indent="0">
              <a:buClrTx/>
              <a:buNone/>
              <a:defRPr/>
            </a:pPr>
            <a:r>
              <a:rPr lang="en-US" sz="2400" b="1" dirty="0" err="1"/>
              <a:t>Tyre</a:t>
            </a:r>
            <a:r>
              <a:rPr lang="en-US" sz="2400" b="1" dirty="0"/>
              <a:t> Corporation Cape Town Proprietary Limited &amp; Others v GT Logistics Proprietary Limited &amp; Others (Rogers J) [2016] (WCC)</a:t>
            </a:r>
          </a:p>
          <a:p>
            <a:pPr marL="0" lvl="0" indent="0">
              <a:buClrTx/>
              <a:buNone/>
              <a:defRPr/>
            </a:pPr>
            <a:r>
              <a:rPr lang="en-US" sz="1800" i="1" kern="0" dirty="0">
                <a:solidFill>
                  <a:srgbClr val="000000"/>
                </a:solidFill>
              </a:rPr>
              <a:t>"</a:t>
            </a:r>
            <a:r>
              <a:rPr lang="en-US" sz="2000" i="1" kern="0" dirty="0">
                <a:solidFill>
                  <a:srgbClr val="000000"/>
                </a:solidFill>
              </a:rPr>
              <a:t>Current commercial or factual insolvency is not a prerequisite. This is understandable. </a:t>
            </a:r>
            <a:r>
              <a:rPr lang="en-US" sz="2000" i="1" u="sng" kern="0" dirty="0">
                <a:solidFill>
                  <a:srgbClr val="000000"/>
                </a:solidFill>
              </a:rPr>
              <a:t>But it does not follow that, because the company is already commercially or factually insolvent, and thus obviously financially distressed, it can no longer be the subject of business rescue</a:t>
            </a:r>
            <a:r>
              <a:rPr lang="en-US" sz="2000" i="1" kern="0" dirty="0">
                <a:solidFill>
                  <a:srgbClr val="000000"/>
                </a:solidFill>
              </a:rPr>
              <a:t>. Such an interpretation would be inconsistent with s 5(1) read with s 7 of the Act, particularly paras 7(d) and (k), since it would oblige the court to liquidate a company even though there might be a reasonable prospect of rescuing it</a:t>
            </a:r>
            <a:r>
              <a:rPr lang="en-US" sz="2000" kern="0" dirty="0">
                <a:solidFill>
                  <a:srgbClr val="000000"/>
                </a:solidFill>
              </a:rPr>
              <a:t>."</a:t>
            </a:r>
          </a:p>
          <a:p>
            <a:pPr>
              <a:buClrTx/>
              <a:buFont typeface="Verdana" panose="020B0604030504040204" pitchFamily="34" charset="0"/>
              <a:buChar char="&gt;"/>
              <a:defRPr/>
            </a:pPr>
            <a:r>
              <a:rPr lang="en-US" sz="2000" kern="0" dirty="0">
                <a:solidFill>
                  <a:srgbClr val="000000"/>
                </a:solidFill>
              </a:rPr>
              <a:t> </a:t>
            </a:r>
            <a:r>
              <a:rPr lang="en-GB" sz="2000" kern="0" dirty="0">
                <a:solidFill>
                  <a:srgbClr val="000000"/>
                </a:solidFill>
              </a:rPr>
              <a:t>First signs of financial distress – company should consider business rescue </a:t>
            </a:r>
          </a:p>
          <a:p>
            <a:pPr>
              <a:buClrTx/>
              <a:buFont typeface="Verdana" panose="020B0604030504040204" pitchFamily="34" charset="0"/>
              <a:buChar char="&gt;"/>
              <a:defRPr/>
            </a:pPr>
            <a:r>
              <a:rPr lang="en-GB" sz="2000" kern="0" dirty="0">
                <a:solidFill>
                  <a:srgbClr val="000000"/>
                </a:solidFill>
              </a:rPr>
              <a:t>If more than just "financially distressed" the company may consider other options such as a liquidation, but business rescue is still an option</a:t>
            </a:r>
          </a:p>
        </p:txBody>
      </p:sp>
      <p:sp>
        <p:nvSpPr>
          <p:cNvPr id="4" name="Slide Number Placeholder 3">
            <a:extLst>
              <a:ext uri="{FF2B5EF4-FFF2-40B4-BE49-F238E27FC236}">
                <a16:creationId xmlns:a16="http://schemas.microsoft.com/office/drawing/2014/main" id="{B1724552-48D1-0301-773F-2A418A32E539}"/>
              </a:ext>
            </a:extLst>
          </p:cNvPr>
          <p:cNvSpPr>
            <a:spLocks noGrp="1"/>
          </p:cNvSpPr>
          <p:nvPr>
            <p:ph type="sldNum" sz="quarter" idx="12"/>
          </p:nvPr>
        </p:nvSpPr>
        <p:spPr/>
        <p:txBody>
          <a:bodyPr/>
          <a:lstStyle/>
          <a:p>
            <a:fld id="{7DD74DEA-8547-FA46-8D4B-08CE59C0E1D7}" type="slidenum">
              <a:rPr lang="en-US" smtClean="0"/>
              <a:t>69</a:t>
            </a:fld>
            <a:endParaRPr lang="en-US"/>
          </a:p>
        </p:txBody>
      </p:sp>
    </p:spTree>
    <p:extLst>
      <p:ext uri="{BB962C8B-B14F-4D97-AF65-F5344CB8AC3E}">
        <p14:creationId xmlns:p14="http://schemas.microsoft.com/office/powerpoint/2010/main" val="1417363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B05F3-D340-A41D-695E-91AB2017952B}"/>
              </a:ext>
            </a:extLst>
          </p:cNvPr>
          <p:cNvSpPr>
            <a:spLocks noGrp="1"/>
          </p:cNvSpPr>
          <p:nvPr>
            <p:ph type="title"/>
          </p:nvPr>
        </p:nvSpPr>
        <p:spPr/>
        <p:txBody>
          <a:bodyPr/>
          <a:lstStyle/>
          <a:p>
            <a:r>
              <a:rPr lang="en-US" dirty="0"/>
              <a:t>EXAMPLES OF LARGE CORPORATE FAILURES / COLLAPSES</a:t>
            </a:r>
          </a:p>
        </p:txBody>
      </p:sp>
      <p:sp>
        <p:nvSpPr>
          <p:cNvPr id="3" name="Content Placeholder 2">
            <a:extLst>
              <a:ext uri="{FF2B5EF4-FFF2-40B4-BE49-F238E27FC236}">
                <a16:creationId xmlns:a16="http://schemas.microsoft.com/office/drawing/2014/main" id="{B85E538A-31BE-2993-A4A5-1FCC6A320F90}"/>
              </a:ext>
            </a:extLst>
          </p:cNvPr>
          <p:cNvSpPr>
            <a:spLocks noGrp="1"/>
          </p:cNvSpPr>
          <p:nvPr>
            <p:ph idx="1"/>
          </p:nvPr>
        </p:nvSpPr>
        <p:spPr/>
        <p:txBody>
          <a:bodyPr>
            <a:normAutofit fontScale="85000" lnSpcReduction="20000"/>
          </a:bodyPr>
          <a:lstStyle/>
          <a:p>
            <a:pPr algn="l">
              <a:spcAft>
                <a:spcPts val="1400"/>
              </a:spcAft>
            </a:pPr>
            <a:r>
              <a:rPr lang="en-US" b="1" dirty="0"/>
              <a:t>USA</a:t>
            </a:r>
          </a:p>
          <a:p>
            <a:pPr lvl="1" algn="l">
              <a:spcAft>
                <a:spcPts val="1400"/>
              </a:spcAft>
            </a:pPr>
            <a:r>
              <a:rPr lang="en-US" sz="2000" dirty="0"/>
              <a:t>Pan Am Airlines (1991)</a:t>
            </a:r>
          </a:p>
          <a:p>
            <a:pPr lvl="1" algn="l">
              <a:spcAft>
                <a:spcPts val="1400"/>
              </a:spcAft>
            </a:pPr>
            <a:r>
              <a:rPr lang="en-US" sz="2000" dirty="0"/>
              <a:t>WorldCom (2001)</a:t>
            </a:r>
          </a:p>
          <a:p>
            <a:pPr lvl="1" algn="l">
              <a:spcAft>
                <a:spcPts val="1400"/>
              </a:spcAft>
            </a:pPr>
            <a:r>
              <a:rPr lang="en-US" sz="2000" dirty="0"/>
              <a:t>Enron (2001)</a:t>
            </a:r>
          </a:p>
          <a:p>
            <a:pPr lvl="1" algn="l">
              <a:spcAft>
                <a:spcPts val="1400"/>
              </a:spcAft>
            </a:pPr>
            <a:r>
              <a:rPr lang="en-US" sz="2000" dirty="0"/>
              <a:t>Arthur Andersen (2002)</a:t>
            </a:r>
          </a:p>
          <a:p>
            <a:pPr lvl="1" algn="l">
              <a:spcAft>
                <a:spcPts val="1400"/>
              </a:spcAft>
            </a:pPr>
            <a:r>
              <a:rPr lang="en-US" sz="2000" dirty="0"/>
              <a:t>Polaroid (2005)</a:t>
            </a:r>
          </a:p>
          <a:p>
            <a:pPr lvl="1" algn="l">
              <a:spcAft>
                <a:spcPts val="1400"/>
              </a:spcAft>
            </a:pPr>
            <a:r>
              <a:rPr lang="en-US" sz="2000" dirty="0"/>
              <a:t>Lehman Bros (2008)</a:t>
            </a:r>
          </a:p>
          <a:p>
            <a:pPr lvl="1" algn="l">
              <a:spcAft>
                <a:spcPts val="1400"/>
              </a:spcAft>
            </a:pPr>
            <a:r>
              <a:rPr lang="en-US" sz="2000" dirty="0"/>
              <a:t>Bear Sterns (2008)</a:t>
            </a:r>
          </a:p>
          <a:p>
            <a:pPr lvl="1" algn="l">
              <a:spcAft>
                <a:spcPts val="1400"/>
              </a:spcAft>
            </a:pPr>
            <a:r>
              <a:rPr lang="en-US" sz="2000" dirty="0"/>
              <a:t>Madoff (2008)</a:t>
            </a:r>
          </a:p>
          <a:p>
            <a:pPr lvl="1" algn="l">
              <a:spcAft>
                <a:spcPts val="1400"/>
              </a:spcAft>
            </a:pPr>
            <a:r>
              <a:rPr lang="en-US" sz="2000" dirty="0"/>
              <a:t>Nortel (2009)</a:t>
            </a:r>
            <a:endParaRPr lang="en-GB" sz="2000" dirty="0"/>
          </a:p>
          <a:p>
            <a:endParaRPr lang="en-US" dirty="0"/>
          </a:p>
        </p:txBody>
      </p:sp>
      <p:sp>
        <p:nvSpPr>
          <p:cNvPr id="4" name="Slide Number Placeholder 3">
            <a:extLst>
              <a:ext uri="{FF2B5EF4-FFF2-40B4-BE49-F238E27FC236}">
                <a16:creationId xmlns:a16="http://schemas.microsoft.com/office/drawing/2014/main" id="{CABE5908-4783-474E-8DC9-4ABE27FC0150}"/>
              </a:ext>
            </a:extLst>
          </p:cNvPr>
          <p:cNvSpPr>
            <a:spLocks noGrp="1"/>
          </p:cNvSpPr>
          <p:nvPr>
            <p:ph type="sldNum" sz="quarter" idx="12"/>
          </p:nvPr>
        </p:nvSpPr>
        <p:spPr/>
        <p:txBody>
          <a:bodyPr/>
          <a:lstStyle/>
          <a:p>
            <a:fld id="{7DD74DEA-8547-FA46-8D4B-08CE59C0E1D7}" type="slidenum">
              <a:rPr lang="en-US" smtClean="0"/>
              <a:t>7</a:t>
            </a:fld>
            <a:endParaRPr lang="en-US"/>
          </a:p>
        </p:txBody>
      </p:sp>
    </p:spTree>
    <p:extLst>
      <p:ext uri="{BB962C8B-B14F-4D97-AF65-F5344CB8AC3E}">
        <p14:creationId xmlns:p14="http://schemas.microsoft.com/office/powerpoint/2010/main" val="17657637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B1D63-9324-552C-36BA-B96E2366AB40}"/>
              </a:ext>
            </a:extLst>
          </p:cNvPr>
          <p:cNvSpPr>
            <a:spLocks noGrp="1"/>
          </p:cNvSpPr>
          <p:nvPr>
            <p:ph type="title"/>
          </p:nvPr>
        </p:nvSpPr>
        <p:spPr/>
        <p:txBody>
          <a:bodyPr/>
          <a:lstStyle/>
          <a:p>
            <a:pPr algn="ctr"/>
            <a:r>
              <a:rPr lang="en-US" dirty="0"/>
              <a:t>Business Rescue – </a:t>
            </a:r>
            <a:r>
              <a:rPr lang="en-US"/>
              <a:t>recent examples (2023/2024)</a:t>
            </a:r>
            <a:endParaRPr lang="en-US" dirty="0"/>
          </a:p>
        </p:txBody>
      </p:sp>
      <p:sp>
        <p:nvSpPr>
          <p:cNvPr id="3" name="Slide Number Placeholder 2">
            <a:extLst>
              <a:ext uri="{FF2B5EF4-FFF2-40B4-BE49-F238E27FC236}">
                <a16:creationId xmlns:a16="http://schemas.microsoft.com/office/drawing/2014/main" id="{C6F2F2A4-58F7-A52C-0421-D9BC416EE066}"/>
              </a:ext>
            </a:extLst>
          </p:cNvPr>
          <p:cNvSpPr>
            <a:spLocks noGrp="1"/>
          </p:cNvSpPr>
          <p:nvPr>
            <p:ph type="sldNum" sz="quarter" idx="12"/>
          </p:nvPr>
        </p:nvSpPr>
        <p:spPr/>
        <p:txBody>
          <a:bodyPr/>
          <a:lstStyle/>
          <a:p>
            <a:fld id="{7DD74DEA-8547-FA46-8D4B-08CE59C0E1D7}" type="slidenum">
              <a:rPr lang="en-US" smtClean="0"/>
              <a:t>70</a:t>
            </a:fld>
            <a:endParaRPr lang="en-US"/>
          </a:p>
        </p:txBody>
      </p:sp>
    </p:spTree>
    <p:extLst>
      <p:ext uri="{BB962C8B-B14F-4D97-AF65-F5344CB8AC3E}">
        <p14:creationId xmlns:p14="http://schemas.microsoft.com/office/powerpoint/2010/main" val="12151878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4124F-00AA-7577-D21C-EDF7FE9663FC}"/>
              </a:ext>
            </a:extLst>
          </p:cNvPr>
          <p:cNvSpPr>
            <a:spLocks noGrp="1"/>
          </p:cNvSpPr>
          <p:nvPr>
            <p:ph type="title"/>
          </p:nvPr>
        </p:nvSpPr>
        <p:spPr/>
        <p:txBody>
          <a:bodyPr/>
          <a:lstStyle/>
          <a:p>
            <a:r>
              <a:rPr lang="en-US" dirty="0"/>
              <a:t>TONGAAT HULETT</a:t>
            </a:r>
          </a:p>
        </p:txBody>
      </p:sp>
      <p:pic>
        <p:nvPicPr>
          <p:cNvPr id="5" name="Content Placeholder 4" descr="A sign on a post&#10;&#10;Description automatically generated">
            <a:extLst>
              <a:ext uri="{FF2B5EF4-FFF2-40B4-BE49-F238E27FC236}">
                <a16:creationId xmlns:a16="http://schemas.microsoft.com/office/drawing/2014/main" id="{13942EB9-11E4-5138-6488-6BAADA47524F}"/>
              </a:ext>
            </a:extLst>
          </p:cNvPr>
          <p:cNvPicPr>
            <a:picLocks noGrp="1" noChangeAspect="1"/>
          </p:cNvPicPr>
          <p:nvPr>
            <p:ph idx="1"/>
          </p:nvPr>
        </p:nvPicPr>
        <p:blipFill>
          <a:blip r:embed="rId2"/>
          <a:stretch>
            <a:fillRect/>
          </a:stretch>
        </p:blipFill>
        <p:spPr>
          <a:xfrm>
            <a:off x="2399460" y="1362487"/>
            <a:ext cx="7658939" cy="5014562"/>
          </a:xfrm>
        </p:spPr>
      </p:pic>
      <p:sp>
        <p:nvSpPr>
          <p:cNvPr id="3" name="Slide Number Placeholder 2">
            <a:extLst>
              <a:ext uri="{FF2B5EF4-FFF2-40B4-BE49-F238E27FC236}">
                <a16:creationId xmlns:a16="http://schemas.microsoft.com/office/drawing/2014/main" id="{E1A2FE3B-17D4-9AAF-0B76-7FE7077C9A80}"/>
              </a:ext>
            </a:extLst>
          </p:cNvPr>
          <p:cNvSpPr>
            <a:spLocks noGrp="1"/>
          </p:cNvSpPr>
          <p:nvPr>
            <p:ph type="sldNum" sz="quarter" idx="12"/>
          </p:nvPr>
        </p:nvSpPr>
        <p:spPr/>
        <p:txBody>
          <a:bodyPr/>
          <a:lstStyle/>
          <a:p>
            <a:fld id="{7DD74DEA-8547-FA46-8D4B-08CE59C0E1D7}" type="slidenum">
              <a:rPr lang="en-US" smtClean="0"/>
              <a:t>71</a:t>
            </a:fld>
            <a:endParaRPr lang="en-US"/>
          </a:p>
        </p:txBody>
      </p:sp>
    </p:spTree>
    <p:extLst>
      <p:ext uri="{BB962C8B-B14F-4D97-AF65-F5344CB8AC3E}">
        <p14:creationId xmlns:p14="http://schemas.microsoft.com/office/powerpoint/2010/main" val="38569380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Slide Background">
            <a:extLst>
              <a:ext uri="{FF2B5EF4-FFF2-40B4-BE49-F238E27FC236}">
                <a16:creationId xmlns:a16="http://schemas.microsoft.com/office/drawing/2014/main" id="{7B1AB9FE-36F5-4FD1-9850-DB5C5AD48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building with a red sign&#10;&#10;Description automatically generated">
            <a:extLst>
              <a:ext uri="{FF2B5EF4-FFF2-40B4-BE49-F238E27FC236}">
                <a16:creationId xmlns:a16="http://schemas.microsoft.com/office/drawing/2014/main" id="{08C22C60-48DB-8477-C603-311E5588BF59}"/>
              </a:ext>
            </a:extLst>
          </p:cNvPr>
          <p:cNvPicPr>
            <a:picLocks noGrp="1" noChangeAspect="1"/>
          </p:cNvPicPr>
          <p:nvPr>
            <p:ph idx="1"/>
          </p:nvPr>
        </p:nvPicPr>
        <p:blipFill rotWithShape="1">
          <a:blip r:embed="rId2"/>
          <a:srcRect t="14166" b="15795"/>
          <a:stretch/>
        </p:blipFill>
        <p:spPr>
          <a:xfrm>
            <a:off x="20" y="10"/>
            <a:ext cx="12191979" cy="5486390"/>
          </a:xfrm>
          <a:prstGeom prst="rect">
            <a:avLst/>
          </a:prstGeom>
          <a:effectLst>
            <a:outerShdw blurRad="596900" dist="330200" dir="8820000" sx="87000" sy="87000" algn="ctr" rotWithShape="0">
              <a:srgbClr val="000000">
                <a:alpha val="29000"/>
              </a:srgbClr>
            </a:outerShdw>
          </a:effectLst>
        </p:spPr>
      </p:pic>
      <p:sp useBgFill="1">
        <p:nvSpPr>
          <p:cNvPr id="14" name="Rectangle 13">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02"/>
            <a:ext cx="12192000" cy="1371598"/>
          </a:xfrm>
          <a:prstGeom prst="rect">
            <a:avLst/>
          </a:prstGeom>
          <a:ln>
            <a:noFill/>
          </a:ln>
          <a:effectLst>
            <a:outerShdw blurRad="254000" dist="114300" dir="20340000" sx="89000" sy="89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E4124F-00AA-7577-D21C-EDF7FE9663FC}"/>
              </a:ext>
            </a:extLst>
          </p:cNvPr>
          <p:cNvSpPr>
            <a:spLocks noGrp="1"/>
          </p:cNvSpPr>
          <p:nvPr>
            <p:ph type="title"/>
          </p:nvPr>
        </p:nvSpPr>
        <p:spPr>
          <a:xfrm>
            <a:off x="589556" y="5746071"/>
            <a:ext cx="7015499" cy="852260"/>
          </a:xfrm>
        </p:spPr>
        <p:txBody>
          <a:bodyPr vert="horz" lIns="91440" tIns="45720" rIns="91440" bIns="45720" rtlCol="0" anchor="ctr">
            <a:normAutofit/>
          </a:bodyPr>
          <a:lstStyle/>
          <a:p>
            <a:r>
              <a:rPr lang="en-US" sz="3600">
                <a:solidFill>
                  <a:schemeClr val="tx1"/>
                </a:solidFill>
                <a:latin typeface="+mj-lt"/>
                <a:cs typeface="+mj-cs"/>
              </a:rPr>
              <a:t>ELLIES ELECTRONICS</a:t>
            </a:r>
          </a:p>
        </p:txBody>
      </p:sp>
      <p:sp>
        <p:nvSpPr>
          <p:cNvPr id="3" name="Slide Number Placeholder 2">
            <a:extLst>
              <a:ext uri="{FF2B5EF4-FFF2-40B4-BE49-F238E27FC236}">
                <a16:creationId xmlns:a16="http://schemas.microsoft.com/office/drawing/2014/main" id="{15B5F338-D4FD-9EEF-EF36-2380DA6235CE}"/>
              </a:ext>
            </a:extLst>
          </p:cNvPr>
          <p:cNvSpPr>
            <a:spLocks noGrp="1"/>
          </p:cNvSpPr>
          <p:nvPr>
            <p:ph type="sldNum" sz="quarter" idx="12"/>
          </p:nvPr>
        </p:nvSpPr>
        <p:spPr/>
        <p:txBody>
          <a:bodyPr/>
          <a:lstStyle/>
          <a:p>
            <a:fld id="{7DD74DEA-8547-FA46-8D4B-08CE59C0E1D7}" type="slidenum">
              <a:rPr lang="en-US" smtClean="0"/>
              <a:t>72</a:t>
            </a:fld>
            <a:endParaRPr lang="en-US"/>
          </a:p>
        </p:txBody>
      </p:sp>
    </p:spTree>
    <p:extLst>
      <p:ext uri="{BB962C8B-B14F-4D97-AF65-F5344CB8AC3E}">
        <p14:creationId xmlns:p14="http://schemas.microsoft.com/office/powerpoint/2010/main" val="41591588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7B1AB9FE-36F5-4FD1-9850-DB5C5AD48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bus parked on the side of a road&#10;&#10;Description automatically generated">
            <a:extLst>
              <a:ext uri="{FF2B5EF4-FFF2-40B4-BE49-F238E27FC236}">
                <a16:creationId xmlns:a16="http://schemas.microsoft.com/office/drawing/2014/main" id="{5FE1CD86-7846-0AA9-C083-26D45F8095B6}"/>
              </a:ext>
            </a:extLst>
          </p:cNvPr>
          <p:cNvPicPr>
            <a:picLocks noGrp="1" noChangeAspect="1"/>
          </p:cNvPicPr>
          <p:nvPr>
            <p:ph idx="1"/>
          </p:nvPr>
        </p:nvPicPr>
        <p:blipFill rotWithShape="1">
          <a:blip r:embed="rId2"/>
          <a:srcRect t="17371" b="2629"/>
          <a:stretch/>
        </p:blipFill>
        <p:spPr>
          <a:xfrm>
            <a:off x="20" y="10"/>
            <a:ext cx="12191979" cy="5486390"/>
          </a:xfrm>
          <a:prstGeom prst="rect">
            <a:avLst/>
          </a:prstGeom>
          <a:effectLst>
            <a:outerShdw blurRad="596900" dist="330200" dir="8820000" sx="87000" sy="87000" algn="ctr" rotWithShape="0">
              <a:srgbClr val="000000">
                <a:alpha val="29000"/>
              </a:srgbClr>
            </a:outerShdw>
          </a:effectLst>
        </p:spPr>
      </p:pic>
      <p:sp useBgFill="1">
        <p:nvSpPr>
          <p:cNvPr id="12" name="Rectangle 11">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02"/>
            <a:ext cx="12192000" cy="1371598"/>
          </a:xfrm>
          <a:prstGeom prst="rect">
            <a:avLst/>
          </a:prstGeom>
          <a:ln>
            <a:noFill/>
          </a:ln>
          <a:effectLst>
            <a:outerShdw blurRad="254000" dist="114300" dir="20340000" sx="89000" sy="89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E4124F-00AA-7577-D21C-EDF7FE9663FC}"/>
              </a:ext>
            </a:extLst>
          </p:cNvPr>
          <p:cNvSpPr>
            <a:spLocks noGrp="1"/>
          </p:cNvSpPr>
          <p:nvPr>
            <p:ph type="title"/>
          </p:nvPr>
        </p:nvSpPr>
        <p:spPr>
          <a:xfrm>
            <a:off x="589556" y="5746071"/>
            <a:ext cx="7015499" cy="852260"/>
          </a:xfrm>
        </p:spPr>
        <p:txBody>
          <a:bodyPr vert="horz" lIns="91440" tIns="45720" rIns="91440" bIns="45720" rtlCol="0" anchor="ctr">
            <a:normAutofit/>
          </a:bodyPr>
          <a:lstStyle/>
          <a:p>
            <a:r>
              <a:rPr lang="en-US" sz="3600">
                <a:solidFill>
                  <a:schemeClr val="tx1"/>
                </a:solidFill>
                <a:latin typeface="+mj-lt"/>
                <a:cs typeface="+mj-cs"/>
              </a:rPr>
              <a:t>REA VAYA BUS CORPORATION</a:t>
            </a:r>
          </a:p>
        </p:txBody>
      </p:sp>
      <p:sp>
        <p:nvSpPr>
          <p:cNvPr id="3" name="Slide Number Placeholder 2">
            <a:extLst>
              <a:ext uri="{FF2B5EF4-FFF2-40B4-BE49-F238E27FC236}">
                <a16:creationId xmlns:a16="http://schemas.microsoft.com/office/drawing/2014/main" id="{D7E81C79-A489-BDF2-27DF-851D5EF9D828}"/>
              </a:ext>
            </a:extLst>
          </p:cNvPr>
          <p:cNvSpPr>
            <a:spLocks noGrp="1"/>
          </p:cNvSpPr>
          <p:nvPr>
            <p:ph type="sldNum" sz="quarter" idx="12"/>
          </p:nvPr>
        </p:nvSpPr>
        <p:spPr/>
        <p:txBody>
          <a:bodyPr/>
          <a:lstStyle/>
          <a:p>
            <a:fld id="{7DD74DEA-8547-FA46-8D4B-08CE59C0E1D7}" type="slidenum">
              <a:rPr lang="en-US" smtClean="0"/>
              <a:t>73</a:t>
            </a:fld>
            <a:endParaRPr lang="en-US"/>
          </a:p>
        </p:txBody>
      </p:sp>
    </p:spTree>
    <p:extLst>
      <p:ext uri="{BB962C8B-B14F-4D97-AF65-F5344CB8AC3E}">
        <p14:creationId xmlns:p14="http://schemas.microsoft.com/office/powerpoint/2010/main" val="357629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EF851-8DE9-5596-697B-02C46BC7C817}"/>
              </a:ext>
            </a:extLst>
          </p:cNvPr>
          <p:cNvSpPr>
            <a:spLocks noGrp="1"/>
          </p:cNvSpPr>
          <p:nvPr>
            <p:ph type="title"/>
          </p:nvPr>
        </p:nvSpPr>
        <p:spPr/>
        <p:txBody>
          <a:bodyPr/>
          <a:lstStyle/>
          <a:p>
            <a:r>
              <a:rPr lang="en-US" dirty="0"/>
              <a:t>DEW CRISP</a:t>
            </a:r>
          </a:p>
        </p:txBody>
      </p:sp>
      <p:pic>
        <p:nvPicPr>
          <p:cNvPr id="6" name="Content Placeholder 5" descr="A logo with a house and fields&#10;&#10;Description automatically generated">
            <a:extLst>
              <a:ext uri="{FF2B5EF4-FFF2-40B4-BE49-F238E27FC236}">
                <a16:creationId xmlns:a16="http://schemas.microsoft.com/office/drawing/2014/main" id="{FCC98F77-B956-EE5A-CCD3-05F949D72B8C}"/>
              </a:ext>
            </a:extLst>
          </p:cNvPr>
          <p:cNvPicPr>
            <a:picLocks noGrp="1" noChangeAspect="1"/>
          </p:cNvPicPr>
          <p:nvPr>
            <p:ph idx="1"/>
          </p:nvPr>
        </p:nvPicPr>
        <p:blipFill>
          <a:blip r:embed="rId2"/>
          <a:stretch>
            <a:fillRect/>
          </a:stretch>
        </p:blipFill>
        <p:spPr>
          <a:xfrm>
            <a:off x="3617495" y="1915277"/>
            <a:ext cx="4957010" cy="3666122"/>
          </a:xfrm>
        </p:spPr>
      </p:pic>
      <p:sp>
        <p:nvSpPr>
          <p:cNvPr id="4" name="Slide Number Placeholder 3">
            <a:extLst>
              <a:ext uri="{FF2B5EF4-FFF2-40B4-BE49-F238E27FC236}">
                <a16:creationId xmlns:a16="http://schemas.microsoft.com/office/drawing/2014/main" id="{57E055EB-597E-EACE-778B-69B1B9BEA949}"/>
              </a:ext>
            </a:extLst>
          </p:cNvPr>
          <p:cNvSpPr>
            <a:spLocks noGrp="1"/>
          </p:cNvSpPr>
          <p:nvPr>
            <p:ph type="sldNum" sz="quarter" idx="12"/>
          </p:nvPr>
        </p:nvSpPr>
        <p:spPr/>
        <p:txBody>
          <a:bodyPr/>
          <a:lstStyle/>
          <a:p>
            <a:fld id="{7DD74DEA-8547-FA46-8D4B-08CE59C0E1D7}" type="slidenum">
              <a:rPr lang="en-US" smtClean="0"/>
              <a:t>74</a:t>
            </a:fld>
            <a:endParaRPr lang="en-US"/>
          </a:p>
        </p:txBody>
      </p:sp>
    </p:spTree>
    <p:extLst>
      <p:ext uri="{BB962C8B-B14F-4D97-AF65-F5344CB8AC3E}">
        <p14:creationId xmlns:p14="http://schemas.microsoft.com/office/powerpoint/2010/main" val="17080646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E9146-46E1-4143-A6B0-0158013A8A4F}"/>
              </a:ext>
            </a:extLst>
          </p:cNvPr>
          <p:cNvSpPr>
            <a:spLocks noGrp="1"/>
          </p:cNvSpPr>
          <p:nvPr>
            <p:ph type="title"/>
          </p:nvPr>
        </p:nvSpPr>
        <p:spPr/>
        <p:txBody>
          <a:bodyPr/>
          <a:lstStyle/>
          <a:p>
            <a:r>
              <a:rPr kumimoji="0" lang="en-US" sz="2800" b="1" i="0" u="none" strike="noStrike" kern="1200" cap="none" spc="0" normalizeH="0" baseline="0" noProof="0" dirty="0">
                <a:ln>
                  <a:noFill/>
                </a:ln>
                <a:solidFill>
                  <a:srgbClr val="11273D"/>
                </a:solidFill>
                <a:effectLst/>
                <a:uLnTx/>
                <a:uFillTx/>
                <a:latin typeface="Arial" panose="020B0604020202020204" pitchFamily="34" charset="0"/>
                <a:ea typeface="+mj-ea"/>
                <a:cs typeface="Arial" panose="020B0604020202020204" pitchFamily="34" charset="0"/>
              </a:rPr>
              <a:t>1.8 Case Study?</a:t>
            </a:r>
            <a:endParaRPr lang="en-US" dirty="0"/>
          </a:p>
        </p:txBody>
      </p:sp>
      <p:pic>
        <p:nvPicPr>
          <p:cNvPr id="5" name="Content Placeholder 4">
            <a:extLst>
              <a:ext uri="{FF2B5EF4-FFF2-40B4-BE49-F238E27FC236}">
                <a16:creationId xmlns:a16="http://schemas.microsoft.com/office/drawing/2014/main" id="{FC49338D-A777-40D2-8F1D-27DE8DDA0AED}"/>
              </a:ext>
            </a:extLst>
          </p:cNvPr>
          <p:cNvPicPr>
            <a:picLocks noGrp="1" noChangeAspect="1"/>
          </p:cNvPicPr>
          <p:nvPr>
            <p:ph idx="1"/>
          </p:nvPr>
        </p:nvPicPr>
        <p:blipFill>
          <a:blip r:embed="rId2"/>
          <a:stretch>
            <a:fillRect/>
          </a:stretch>
        </p:blipFill>
        <p:spPr>
          <a:xfrm>
            <a:off x="982638" y="1433015"/>
            <a:ext cx="8352431" cy="4121751"/>
          </a:xfrm>
          <a:prstGeom prst="rect">
            <a:avLst/>
          </a:prstGeom>
        </p:spPr>
      </p:pic>
      <p:sp>
        <p:nvSpPr>
          <p:cNvPr id="3" name="TextBox 2">
            <a:extLst>
              <a:ext uri="{FF2B5EF4-FFF2-40B4-BE49-F238E27FC236}">
                <a16:creationId xmlns:a16="http://schemas.microsoft.com/office/drawing/2014/main" id="{FAFDA231-EF28-4841-9273-150F5C694046}"/>
              </a:ext>
            </a:extLst>
          </p:cNvPr>
          <p:cNvSpPr txBox="1"/>
          <p:nvPr/>
        </p:nvSpPr>
        <p:spPr>
          <a:xfrm>
            <a:off x="1059679" y="5828232"/>
            <a:ext cx="8275390" cy="523220"/>
          </a:xfrm>
          <a:prstGeom prst="rect">
            <a:avLst/>
          </a:prstGeom>
          <a:noFill/>
        </p:spPr>
        <p:txBody>
          <a:bodyPr wrap="square" rtlCol="0">
            <a:spAutoFit/>
          </a:bodyPr>
          <a:lstStyle/>
          <a:p>
            <a:pPr algn="ctr"/>
            <a:r>
              <a:rPr lang="en-US" sz="2800" dirty="0">
                <a:solidFill>
                  <a:srgbClr val="002060"/>
                </a:solidFill>
                <a:latin typeface="Arial" panose="020B0604020202020204" pitchFamily="34" charset="0"/>
                <a:cs typeface="Arial" panose="020B0604020202020204" pitchFamily="34" charset="0"/>
              </a:rPr>
              <a:t>FAST FLIGHTS AIRLINES LIMITED</a:t>
            </a:r>
          </a:p>
        </p:txBody>
      </p:sp>
      <p:sp>
        <p:nvSpPr>
          <p:cNvPr id="4" name="Slide Number Placeholder 3">
            <a:extLst>
              <a:ext uri="{FF2B5EF4-FFF2-40B4-BE49-F238E27FC236}">
                <a16:creationId xmlns:a16="http://schemas.microsoft.com/office/drawing/2014/main" id="{20667EBF-5A25-F2FB-7363-BE2959183A7C}"/>
              </a:ext>
            </a:extLst>
          </p:cNvPr>
          <p:cNvSpPr>
            <a:spLocks noGrp="1"/>
          </p:cNvSpPr>
          <p:nvPr>
            <p:ph type="sldNum" sz="quarter" idx="12"/>
          </p:nvPr>
        </p:nvSpPr>
        <p:spPr/>
        <p:txBody>
          <a:bodyPr/>
          <a:lstStyle/>
          <a:p>
            <a:fld id="{7DD74DEA-8547-FA46-8D4B-08CE59C0E1D7}" type="slidenum">
              <a:rPr lang="en-US" smtClean="0"/>
              <a:t>75</a:t>
            </a:fld>
            <a:endParaRPr lang="en-US"/>
          </a:p>
        </p:txBody>
      </p:sp>
    </p:spTree>
    <p:extLst>
      <p:ext uri="{BB962C8B-B14F-4D97-AF65-F5344CB8AC3E}">
        <p14:creationId xmlns:p14="http://schemas.microsoft.com/office/powerpoint/2010/main" val="154941502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38222-20E5-4D81-BBC8-39A5CB76ED31}"/>
              </a:ext>
            </a:extLst>
          </p:cNvPr>
          <p:cNvSpPr>
            <a:spLocks noGrp="1"/>
          </p:cNvSpPr>
          <p:nvPr>
            <p:ph type="title"/>
          </p:nvPr>
        </p:nvSpPr>
        <p:spPr/>
        <p:txBody>
          <a:bodyPr>
            <a:normAutofit/>
          </a:bodyPr>
          <a:lstStyle/>
          <a:p>
            <a:r>
              <a:rPr lang="en-US" sz="2800" b="1" dirty="0"/>
              <a:t>Self assessment questions for Chapter 1</a:t>
            </a:r>
          </a:p>
        </p:txBody>
      </p:sp>
      <p:sp>
        <p:nvSpPr>
          <p:cNvPr id="3" name="Content Placeholder 2">
            <a:extLst>
              <a:ext uri="{FF2B5EF4-FFF2-40B4-BE49-F238E27FC236}">
                <a16:creationId xmlns:a16="http://schemas.microsoft.com/office/drawing/2014/main" id="{12B492A9-0C60-4766-AF97-200F9E291736}"/>
              </a:ext>
            </a:extLst>
          </p:cNvPr>
          <p:cNvSpPr>
            <a:spLocks noGrp="1"/>
          </p:cNvSpPr>
          <p:nvPr>
            <p:ph idx="1"/>
          </p:nvPr>
        </p:nvSpPr>
        <p:spPr/>
        <p:txBody>
          <a:bodyPr>
            <a:normAutofit/>
          </a:bodyPr>
          <a:lstStyle/>
          <a:p>
            <a:pPr marL="0" indent="0" algn="ctr">
              <a:buNone/>
            </a:pPr>
            <a:endParaRPr lang="en-US" sz="4400" dirty="0"/>
          </a:p>
          <a:p>
            <a:pPr marL="0" indent="0" algn="ctr">
              <a:buNone/>
            </a:pPr>
            <a:endParaRPr lang="en-US" sz="4400" dirty="0"/>
          </a:p>
          <a:p>
            <a:pPr marL="0" indent="0" algn="ctr">
              <a:buNone/>
            </a:pPr>
            <a:r>
              <a:rPr lang="en-US" sz="4400" dirty="0"/>
              <a:t>See page 23 of notes</a:t>
            </a:r>
          </a:p>
        </p:txBody>
      </p:sp>
      <p:sp>
        <p:nvSpPr>
          <p:cNvPr id="4" name="Slide Number Placeholder 3">
            <a:extLst>
              <a:ext uri="{FF2B5EF4-FFF2-40B4-BE49-F238E27FC236}">
                <a16:creationId xmlns:a16="http://schemas.microsoft.com/office/drawing/2014/main" id="{BC93841F-6FCF-B115-1CEE-2A310E1FE57C}"/>
              </a:ext>
            </a:extLst>
          </p:cNvPr>
          <p:cNvSpPr>
            <a:spLocks noGrp="1"/>
          </p:cNvSpPr>
          <p:nvPr>
            <p:ph type="sldNum" sz="quarter" idx="12"/>
          </p:nvPr>
        </p:nvSpPr>
        <p:spPr/>
        <p:txBody>
          <a:bodyPr/>
          <a:lstStyle/>
          <a:p>
            <a:fld id="{7DD74DEA-8547-FA46-8D4B-08CE59C0E1D7}" type="slidenum">
              <a:rPr lang="en-US" smtClean="0"/>
              <a:t>76</a:t>
            </a:fld>
            <a:endParaRPr lang="en-US"/>
          </a:p>
        </p:txBody>
      </p:sp>
    </p:spTree>
    <p:extLst>
      <p:ext uri="{BB962C8B-B14F-4D97-AF65-F5344CB8AC3E}">
        <p14:creationId xmlns:p14="http://schemas.microsoft.com/office/powerpoint/2010/main" val="21279235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929C7B-D936-4196-B889-C29CCCD2F539}"/>
              </a:ext>
            </a:extLst>
          </p:cNvPr>
          <p:cNvSpPr>
            <a:spLocks noGrp="1"/>
          </p:cNvSpPr>
          <p:nvPr>
            <p:ph idx="1"/>
          </p:nvPr>
        </p:nvSpPr>
        <p:spPr>
          <a:xfrm>
            <a:off x="838200" y="914400"/>
            <a:ext cx="10515600" cy="5262563"/>
          </a:xfrm>
        </p:spPr>
        <p:txBody>
          <a:bodyPr>
            <a:normAutofit/>
          </a:bodyPr>
          <a:lstStyle/>
          <a:p>
            <a:pPr marL="0" indent="0" algn="ctr">
              <a:buNone/>
            </a:pPr>
            <a:endParaRPr lang="en-US" sz="8800" dirty="0"/>
          </a:p>
          <a:p>
            <a:pPr marL="0" indent="0" algn="ctr">
              <a:buNone/>
            </a:pPr>
            <a:r>
              <a:rPr lang="en-US" sz="8800" dirty="0"/>
              <a:t>Q &amp; A</a:t>
            </a:r>
          </a:p>
        </p:txBody>
      </p:sp>
      <p:sp>
        <p:nvSpPr>
          <p:cNvPr id="2" name="Slide Number Placeholder 1">
            <a:extLst>
              <a:ext uri="{FF2B5EF4-FFF2-40B4-BE49-F238E27FC236}">
                <a16:creationId xmlns:a16="http://schemas.microsoft.com/office/drawing/2014/main" id="{635A0E28-02E4-E4B5-C669-ABAD0D998BC6}"/>
              </a:ext>
            </a:extLst>
          </p:cNvPr>
          <p:cNvSpPr>
            <a:spLocks noGrp="1"/>
          </p:cNvSpPr>
          <p:nvPr>
            <p:ph type="sldNum" sz="quarter" idx="12"/>
          </p:nvPr>
        </p:nvSpPr>
        <p:spPr/>
        <p:txBody>
          <a:bodyPr/>
          <a:lstStyle/>
          <a:p>
            <a:fld id="{7DD74DEA-8547-FA46-8D4B-08CE59C0E1D7}" type="slidenum">
              <a:rPr lang="en-US" smtClean="0"/>
              <a:t>77</a:t>
            </a:fld>
            <a:endParaRPr lang="en-US"/>
          </a:p>
        </p:txBody>
      </p:sp>
    </p:spTree>
    <p:extLst>
      <p:ext uri="{BB962C8B-B14F-4D97-AF65-F5344CB8AC3E}">
        <p14:creationId xmlns:p14="http://schemas.microsoft.com/office/powerpoint/2010/main" val="388912056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FB8FBB-F501-4236-84E6-34D33AD13083}"/>
              </a:ext>
            </a:extLst>
          </p:cNvPr>
          <p:cNvSpPr>
            <a:spLocks noGrp="1"/>
          </p:cNvSpPr>
          <p:nvPr>
            <p:ph idx="1"/>
          </p:nvPr>
        </p:nvSpPr>
        <p:spPr>
          <a:xfrm>
            <a:off x="838200" y="922946"/>
            <a:ext cx="10515600" cy="5254017"/>
          </a:xfrm>
        </p:spPr>
        <p:txBody>
          <a:bodyPr>
            <a:normAutofit/>
          </a:bodyPr>
          <a:lstStyle/>
          <a:p>
            <a:pPr marL="0" indent="0" algn="ctr">
              <a:buNone/>
            </a:pPr>
            <a:endParaRPr lang="en-US" sz="7200" dirty="0"/>
          </a:p>
          <a:p>
            <a:pPr marL="0" indent="0" algn="ctr">
              <a:buNone/>
            </a:pPr>
            <a:r>
              <a:rPr lang="en-US" sz="7200" dirty="0"/>
              <a:t>Thank You</a:t>
            </a:r>
          </a:p>
        </p:txBody>
      </p:sp>
      <p:sp>
        <p:nvSpPr>
          <p:cNvPr id="2" name="Slide Number Placeholder 1">
            <a:extLst>
              <a:ext uri="{FF2B5EF4-FFF2-40B4-BE49-F238E27FC236}">
                <a16:creationId xmlns:a16="http://schemas.microsoft.com/office/drawing/2014/main" id="{2EB99294-ACA3-D329-B8E6-E82FEA269347}"/>
              </a:ext>
            </a:extLst>
          </p:cNvPr>
          <p:cNvSpPr>
            <a:spLocks noGrp="1"/>
          </p:cNvSpPr>
          <p:nvPr>
            <p:ph type="sldNum" sz="quarter" idx="12"/>
          </p:nvPr>
        </p:nvSpPr>
        <p:spPr/>
        <p:txBody>
          <a:bodyPr/>
          <a:lstStyle/>
          <a:p>
            <a:fld id="{7DD74DEA-8547-FA46-8D4B-08CE59C0E1D7}" type="slidenum">
              <a:rPr lang="en-US" smtClean="0"/>
              <a:t>78</a:t>
            </a:fld>
            <a:endParaRPr lang="en-US"/>
          </a:p>
        </p:txBody>
      </p:sp>
    </p:spTree>
    <p:extLst>
      <p:ext uri="{BB962C8B-B14F-4D97-AF65-F5344CB8AC3E}">
        <p14:creationId xmlns:p14="http://schemas.microsoft.com/office/powerpoint/2010/main" val="2210456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B05F3-D340-A41D-695E-91AB2017952B}"/>
              </a:ext>
            </a:extLst>
          </p:cNvPr>
          <p:cNvSpPr>
            <a:spLocks noGrp="1"/>
          </p:cNvSpPr>
          <p:nvPr>
            <p:ph type="title"/>
          </p:nvPr>
        </p:nvSpPr>
        <p:spPr/>
        <p:txBody>
          <a:bodyPr/>
          <a:lstStyle/>
          <a:p>
            <a:r>
              <a:rPr lang="en-US" dirty="0">
                <a:solidFill>
                  <a:srgbClr val="69466E"/>
                </a:solidFill>
              </a:rPr>
              <a:t>EXAMPLES OF LARGE CORPORATE FAILURES / COLLAPSES</a:t>
            </a:r>
            <a:endParaRPr lang="en-US" dirty="0"/>
          </a:p>
        </p:txBody>
      </p:sp>
      <p:sp>
        <p:nvSpPr>
          <p:cNvPr id="3" name="Content Placeholder 2">
            <a:extLst>
              <a:ext uri="{FF2B5EF4-FFF2-40B4-BE49-F238E27FC236}">
                <a16:creationId xmlns:a16="http://schemas.microsoft.com/office/drawing/2014/main" id="{B85E538A-31BE-2993-A4A5-1FCC6A320F90}"/>
              </a:ext>
            </a:extLst>
          </p:cNvPr>
          <p:cNvSpPr>
            <a:spLocks noGrp="1"/>
          </p:cNvSpPr>
          <p:nvPr>
            <p:ph idx="1"/>
          </p:nvPr>
        </p:nvSpPr>
        <p:spPr/>
        <p:txBody>
          <a:bodyPr>
            <a:normAutofit fontScale="92500" lnSpcReduction="20000"/>
          </a:bodyPr>
          <a:lstStyle/>
          <a:p>
            <a:pPr algn="l">
              <a:spcAft>
                <a:spcPts val="1400"/>
              </a:spcAft>
            </a:pPr>
            <a:r>
              <a:rPr lang="en-US" b="1" dirty="0"/>
              <a:t>UK</a:t>
            </a:r>
          </a:p>
          <a:p>
            <a:pPr lvl="1" algn="l">
              <a:spcAft>
                <a:spcPts val="1400"/>
              </a:spcAft>
            </a:pPr>
            <a:r>
              <a:rPr lang="en-US" sz="2000" dirty="0"/>
              <a:t>Barings Bank (1995)</a:t>
            </a:r>
          </a:p>
          <a:p>
            <a:pPr lvl="1" algn="l">
              <a:spcAft>
                <a:spcPts val="1400"/>
              </a:spcAft>
            </a:pPr>
            <a:r>
              <a:rPr lang="en-US" sz="2000" dirty="0"/>
              <a:t>Northern Rock (2008)</a:t>
            </a:r>
          </a:p>
          <a:p>
            <a:pPr lvl="1" algn="l">
              <a:spcAft>
                <a:spcPts val="1400"/>
              </a:spcAft>
            </a:pPr>
            <a:r>
              <a:rPr lang="en-US" sz="2000" dirty="0"/>
              <a:t>Royal Bank of Scotland (2008)</a:t>
            </a:r>
          </a:p>
          <a:p>
            <a:pPr lvl="1" algn="l">
              <a:spcAft>
                <a:spcPts val="1400"/>
              </a:spcAft>
            </a:pPr>
            <a:r>
              <a:rPr lang="en-US" sz="2000" dirty="0"/>
              <a:t>ABN </a:t>
            </a:r>
            <a:r>
              <a:rPr lang="en-US" sz="2000" dirty="0" err="1"/>
              <a:t>Amro</a:t>
            </a:r>
            <a:r>
              <a:rPr lang="en-US" sz="2000" dirty="0"/>
              <a:t> (2008)</a:t>
            </a:r>
          </a:p>
          <a:p>
            <a:pPr lvl="1" algn="l">
              <a:spcAft>
                <a:spcPts val="1400"/>
              </a:spcAft>
            </a:pPr>
            <a:endParaRPr lang="en-US" sz="2000" dirty="0"/>
          </a:p>
          <a:p>
            <a:pPr algn="l">
              <a:spcAft>
                <a:spcPts val="1400"/>
              </a:spcAft>
            </a:pPr>
            <a:r>
              <a:rPr lang="en-US" b="1" dirty="0"/>
              <a:t>AUSTRALIA</a:t>
            </a:r>
          </a:p>
          <a:p>
            <a:pPr lvl="1" algn="l">
              <a:spcAft>
                <a:spcPts val="1400"/>
              </a:spcAft>
            </a:pPr>
            <a:r>
              <a:rPr lang="en-US" sz="2000" dirty="0"/>
              <a:t>One Tel (2001)</a:t>
            </a:r>
          </a:p>
          <a:p>
            <a:pPr lvl="1" algn="l">
              <a:spcAft>
                <a:spcPts val="1400"/>
              </a:spcAft>
            </a:pPr>
            <a:r>
              <a:rPr lang="en-US" sz="2000" dirty="0" err="1"/>
              <a:t>HIH</a:t>
            </a:r>
            <a:r>
              <a:rPr lang="en-US" sz="2000" dirty="0"/>
              <a:t> Insurance (2001)</a:t>
            </a:r>
          </a:p>
          <a:p>
            <a:endParaRPr lang="en-US" dirty="0"/>
          </a:p>
        </p:txBody>
      </p:sp>
      <p:sp>
        <p:nvSpPr>
          <p:cNvPr id="4" name="Slide Number Placeholder 3">
            <a:extLst>
              <a:ext uri="{FF2B5EF4-FFF2-40B4-BE49-F238E27FC236}">
                <a16:creationId xmlns:a16="http://schemas.microsoft.com/office/drawing/2014/main" id="{671EE3B6-C511-D12D-46F2-240F2011A03C}"/>
              </a:ext>
            </a:extLst>
          </p:cNvPr>
          <p:cNvSpPr>
            <a:spLocks noGrp="1"/>
          </p:cNvSpPr>
          <p:nvPr>
            <p:ph type="sldNum" sz="quarter" idx="12"/>
          </p:nvPr>
        </p:nvSpPr>
        <p:spPr/>
        <p:txBody>
          <a:bodyPr/>
          <a:lstStyle/>
          <a:p>
            <a:fld id="{7DD74DEA-8547-FA46-8D4B-08CE59C0E1D7}" type="slidenum">
              <a:rPr lang="en-US" smtClean="0"/>
              <a:t>8</a:t>
            </a:fld>
            <a:endParaRPr lang="en-US"/>
          </a:p>
        </p:txBody>
      </p:sp>
    </p:spTree>
    <p:extLst>
      <p:ext uri="{BB962C8B-B14F-4D97-AF65-F5344CB8AC3E}">
        <p14:creationId xmlns:p14="http://schemas.microsoft.com/office/powerpoint/2010/main" val="1450258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B05F3-D340-A41D-695E-91AB2017952B}"/>
              </a:ext>
            </a:extLst>
          </p:cNvPr>
          <p:cNvSpPr>
            <a:spLocks noGrp="1"/>
          </p:cNvSpPr>
          <p:nvPr>
            <p:ph type="title"/>
          </p:nvPr>
        </p:nvSpPr>
        <p:spPr/>
        <p:txBody>
          <a:bodyPr>
            <a:noAutofit/>
          </a:bodyPr>
          <a:lstStyle/>
          <a:p>
            <a:r>
              <a:rPr lang="en-US" sz="3600" dirty="0"/>
              <a:t>SOUTH AFRICAN EXAMPLES OF LARGE CORPORATE FAILURES / COLLAPSES: PRE-BUSINESS RESCUE LEGISLATION (2011)</a:t>
            </a:r>
          </a:p>
        </p:txBody>
      </p:sp>
      <p:sp>
        <p:nvSpPr>
          <p:cNvPr id="3" name="Content Placeholder 2">
            <a:extLst>
              <a:ext uri="{FF2B5EF4-FFF2-40B4-BE49-F238E27FC236}">
                <a16:creationId xmlns:a16="http://schemas.microsoft.com/office/drawing/2014/main" id="{B85E538A-31BE-2993-A4A5-1FCC6A320F90}"/>
              </a:ext>
            </a:extLst>
          </p:cNvPr>
          <p:cNvSpPr>
            <a:spLocks noGrp="1"/>
          </p:cNvSpPr>
          <p:nvPr>
            <p:ph idx="1"/>
          </p:nvPr>
        </p:nvSpPr>
        <p:spPr/>
        <p:txBody>
          <a:bodyPr>
            <a:normAutofit fontScale="77500" lnSpcReduction="20000"/>
          </a:bodyPr>
          <a:lstStyle/>
          <a:p>
            <a:pPr lvl="1" algn="l">
              <a:spcAft>
                <a:spcPts val="1400"/>
              </a:spcAft>
            </a:pPr>
            <a:r>
              <a:rPr lang="en-US" sz="2800" dirty="0"/>
              <a:t>Phoenix Air</a:t>
            </a:r>
          </a:p>
          <a:p>
            <a:pPr lvl="1" algn="l">
              <a:spcAft>
                <a:spcPts val="1400"/>
              </a:spcAft>
            </a:pPr>
            <a:r>
              <a:rPr lang="en-US" sz="2800" dirty="0" err="1"/>
              <a:t>OneTime</a:t>
            </a:r>
            <a:endParaRPr lang="en-US" sz="2800" dirty="0"/>
          </a:p>
          <a:p>
            <a:pPr lvl="1" algn="l">
              <a:spcAft>
                <a:spcPts val="1400"/>
              </a:spcAft>
            </a:pPr>
            <a:r>
              <a:rPr lang="en-US" sz="2800" dirty="0"/>
              <a:t>Sun Air</a:t>
            </a:r>
          </a:p>
          <a:p>
            <a:pPr lvl="1" algn="l">
              <a:spcAft>
                <a:spcPts val="1400"/>
              </a:spcAft>
            </a:pPr>
            <a:r>
              <a:rPr lang="en-US" sz="2800" dirty="0"/>
              <a:t>Nationwide</a:t>
            </a:r>
          </a:p>
          <a:p>
            <a:pPr lvl="1" algn="l">
              <a:spcAft>
                <a:spcPts val="1400"/>
              </a:spcAft>
            </a:pPr>
            <a:r>
              <a:rPr lang="en-US" sz="2800" dirty="0"/>
              <a:t>Velvet Sky</a:t>
            </a:r>
          </a:p>
          <a:p>
            <a:pPr lvl="1" algn="l">
              <a:spcAft>
                <a:spcPts val="1400"/>
              </a:spcAft>
            </a:pPr>
            <a:r>
              <a:rPr lang="en-US" sz="2800" dirty="0" err="1"/>
              <a:t>Macmed</a:t>
            </a:r>
            <a:r>
              <a:rPr lang="en-US" sz="2800" dirty="0"/>
              <a:t> (pharmaceutical)</a:t>
            </a:r>
          </a:p>
          <a:p>
            <a:pPr lvl="1" algn="l">
              <a:spcAft>
                <a:spcPts val="1400"/>
              </a:spcAft>
            </a:pPr>
            <a:r>
              <a:rPr lang="en-US" sz="2800" dirty="0"/>
              <a:t>Retail Apparel Group (RAG) (clothing)</a:t>
            </a:r>
          </a:p>
          <a:p>
            <a:pPr lvl="1" algn="l">
              <a:spcAft>
                <a:spcPts val="1400"/>
              </a:spcAft>
            </a:pPr>
            <a:r>
              <a:rPr lang="en-US" sz="2800" dirty="0" err="1"/>
              <a:t>Gotvil</a:t>
            </a:r>
            <a:r>
              <a:rPr lang="en-US" sz="2800" dirty="0"/>
              <a:t> Timbers (timber)</a:t>
            </a:r>
          </a:p>
          <a:p>
            <a:pPr lvl="1" algn="l">
              <a:spcAft>
                <a:spcPts val="1400"/>
              </a:spcAft>
            </a:pPr>
            <a:r>
              <a:rPr lang="en-US" sz="2800" dirty="0"/>
              <a:t>TAK (automotive)</a:t>
            </a:r>
          </a:p>
          <a:p>
            <a:endParaRPr lang="en-US" dirty="0"/>
          </a:p>
        </p:txBody>
      </p:sp>
      <p:sp>
        <p:nvSpPr>
          <p:cNvPr id="4" name="Right Brace 3">
            <a:extLst>
              <a:ext uri="{FF2B5EF4-FFF2-40B4-BE49-F238E27FC236}">
                <a16:creationId xmlns:a16="http://schemas.microsoft.com/office/drawing/2014/main" id="{B32097AA-DD52-7C39-5935-ACC79EA19E19}"/>
              </a:ext>
            </a:extLst>
          </p:cNvPr>
          <p:cNvSpPr/>
          <p:nvPr/>
        </p:nvSpPr>
        <p:spPr bwMode="auto">
          <a:xfrm>
            <a:off x="3996471" y="1825625"/>
            <a:ext cx="648072" cy="2304256"/>
          </a:xfrm>
          <a:prstGeom prst="rightBrace">
            <a:avLst/>
          </a:prstGeom>
          <a:noFill/>
          <a:ln w="9525" cap="flat" cmpd="sng" algn="ctr">
            <a:solidFill>
              <a:schemeClr val="tx1"/>
            </a:solidFill>
            <a:prstDash val="solid"/>
            <a:round/>
            <a:headEnd type="none" w="med" len="med"/>
            <a:tailEnd type="none" w="med" len="med"/>
          </a:ln>
          <a:effectLst>
            <a:outerShdw dist="35921" dir="2700000" algn="ctr" rotWithShape="0">
              <a:schemeClr val="bg2"/>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charset="0"/>
              <a:cs typeface="Arial" charset="0"/>
            </a:endParaRPr>
          </a:p>
        </p:txBody>
      </p:sp>
      <p:sp>
        <p:nvSpPr>
          <p:cNvPr id="5" name="TextBox 4">
            <a:extLst>
              <a:ext uri="{FF2B5EF4-FFF2-40B4-BE49-F238E27FC236}">
                <a16:creationId xmlns:a16="http://schemas.microsoft.com/office/drawing/2014/main" id="{98C272B9-5D93-26F9-9C1B-1D19CA1EC99E}"/>
              </a:ext>
            </a:extLst>
          </p:cNvPr>
          <p:cNvSpPr txBox="1"/>
          <p:nvPr/>
        </p:nvSpPr>
        <p:spPr>
          <a:xfrm>
            <a:off x="4868883" y="2746920"/>
            <a:ext cx="1906680" cy="461665"/>
          </a:xfrm>
          <a:prstGeom prst="rect">
            <a:avLst/>
          </a:prstGeom>
          <a:noFill/>
        </p:spPr>
        <p:txBody>
          <a:bodyPr wrap="square" rtlCol="0">
            <a:spAutoFit/>
          </a:bodyPr>
          <a:lstStyle/>
          <a:p>
            <a:r>
              <a:rPr lang="en-US" sz="2400" dirty="0"/>
              <a:t>Airlines</a:t>
            </a:r>
            <a:endParaRPr lang="en-US" dirty="0"/>
          </a:p>
        </p:txBody>
      </p:sp>
      <p:sp>
        <p:nvSpPr>
          <p:cNvPr id="6" name="Slide Number Placeholder 5">
            <a:extLst>
              <a:ext uri="{FF2B5EF4-FFF2-40B4-BE49-F238E27FC236}">
                <a16:creationId xmlns:a16="http://schemas.microsoft.com/office/drawing/2014/main" id="{98EAA2E4-39A8-55C6-50D2-EDBE6D84F66F}"/>
              </a:ext>
            </a:extLst>
          </p:cNvPr>
          <p:cNvSpPr>
            <a:spLocks noGrp="1"/>
          </p:cNvSpPr>
          <p:nvPr>
            <p:ph type="sldNum" sz="quarter" idx="12"/>
          </p:nvPr>
        </p:nvSpPr>
        <p:spPr/>
        <p:txBody>
          <a:bodyPr/>
          <a:lstStyle/>
          <a:p>
            <a:fld id="{7DD74DEA-8547-FA46-8D4B-08CE59C0E1D7}" type="slidenum">
              <a:rPr lang="en-US" smtClean="0"/>
              <a:t>9</a:t>
            </a:fld>
            <a:endParaRPr lang="en-US"/>
          </a:p>
        </p:txBody>
      </p:sp>
    </p:spTree>
    <p:extLst>
      <p:ext uri="{BB962C8B-B14F-4D97-AF65-F5344CB8AC3E}">
        <p14:creationId xmlns:p14="http://schemas.microsoft.com/office/powerpoint/2010/main" val="27080163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p r o p e r t i e s   x m l n s = " h t t p : / / w w w . i m a n a g e . c o m / w o r k / x m l s c h e m a " >  
     < d o c u m e n t i d > L I T I G A T I O N ! 9 9 3 7 4 5 7 . 2 < / d o c u m e n t i d >  
     < s e n d e r i d > B S T A R R < / s e n d e r i d >  
     < s e n d e r e m a i l > B S T A R R @ W E R K S M A N S . C O M < / s e n d e r e m a i l >  
     < l a s t m o d i f i e d > 2 0 2 4 - 0 3 - 2 0 T 1 4 : 5 8 : 5 5 . 0 0 0 0 0 0 0 + 0 2 : 0 0 < / l a s t m o d i f i e d >  
     < d a t a b a s e > L I T I G A T I O N < / d a t a b a s e >  
 < / p r o p e r t i e s > 
</file>

<file path=customXml/itemProps1.xml><?xml version="1.0" encoding="utf-8"?>
<ds:datastoreItem xmlns:ds="http://schemas.openxmlformats.org/officeDocument/2006/customXml" ds:itemID="{89704699-9D06-C94A-8A26-8A3811C39FB0}">
  <ds:schemaRefs>
    <ds:schemaRef ds:uri="http://www.imanage.com/work/xmlschema"/>
  </ds:schemaRefs>
</ds:datastoreItem>
</file>

<file path=docProps/app.xml><?xml version="1.0" encoding="utf-8"?>
<Properties xmlns="http://schemas.openxmlformats.org/officeDocument/2006/extended-properties" xmlns:vt="http://schemas.openxmlformats.org/officeDocument/2006/docPropsVTypes">
  <TotalTime>1592</TotalTime>
  <Words>6684</Words>
  <Application>Microsoft Macintosh PowerPoint</Application>
  <PresentationFormat>Widescreen</PresentationFormat>
  <Paragraphs>510</Paragraphs>
  <Slides>78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78</vt:i4>
      </vt:variant>
    </vt:vector>
  </HeadingPairs>
  <TitlesOfParts>
    <vt:vector size="84" baseType="lpstr">
      <vt:lpstr>Arial</vt:lpstr>
      <vt:lpstr>Calibri</vt:lpstr>
      <vt:lpstr>Times New Roman</vt:lpstr>
      <vt:lpstr>Verdana</vt:lpstr>
      <vt:lpstr>Webdings</vt:lpstr>
      <vt:lpstr>Office Theme</vt:lpstr>
      <vt:lpstr>PowerPoint Presentation</vt:lpstr>
      <vt:lpstr>Presenter from the Werksmans' Insolvency &amp; Business Rescue Practice Area </vt:lpstr>
      <vt:lpstr>Outline of Presentation</vt:lpstr>
      <vt:lpstr>Outline of Presentation continued….</vt:lpstr>
      <vt:lpstr>1.5 General Introduction and a bird's eye view of the business rescue procedure</vt:lpstr>
      <vt:lpstr>PowerPoint Presentation</vt:lpstr>
      <vt:lpstr>EXAMPLES OF LARGE CORPORATE FAILURES / COLLAPSES</vt:lpstr>
      <vt:lpstr>EXAMPLES OF LARGE CORPORATE FAILURES / COLLAPSES</vt:lpstr>
      <vt:lpstr>SOUTH AFRICAN EXAMPLES OF LARGE CORPORATE FAILURES / COLLAPSES: PRE-BUSINESS RESCUE LEGISLATION (2011)</vt:lpstr>
      <vt:lpstr>1.5 General introduction continued…..</vt:lpstr>
      <vt:lpstr>1.5 General introduction continued…..</vt:lpstr>
      <vt:lpstr>SOUTH AFRICA: PRE-2011</vt:lpstr>
      <vt:lpstr>Business rescue overview</vt:lpstr>
      <vt:lpstr>So… clearly there was a need for change… 2011 – new 2008 Companies Act</vt:lpstr>
      <vt:lpstr>Chapter 6 of the 2008 Companies Act outcomes</vt:lpstr>
      <vt:lpstr>Business rescue – A new mechanism for restructuring companies in financial distress</vt:lpstr>
      <vt:lpstr>1.5 General introduction continued…..</vt:lpstr>
      <vt:lpstr>1.6.1 Important definitions in section 128(1) of the Companies Act </vt:lpstr>
      <vt:lpstr>1.6.2 Important definitions in section 128(1) of the Companies Act continued…..</vt:lpstr>
      <vt:lpstr>1.6.3 Important definitions in section 128(1) of the Companies Act continued…..</vt:lpstr>
      <vt:lpstr>Business Rescue Practitioner</vt:lpstr>
      <vt:lpstr>Business Rescue Practitioner</vt:lpstr>
      <vt:lpstr>1.6.4 Important definitions in section 128(1) of the Companies Act continued…..</vt:lpstr>
      <vt:lpstr>1.6.5 Important definitions in section 128(1) of the Companies Act continued…..</vt:lpstr>
      <vt:lpstr>Test for business rescue</vt:lpstr>
      <vt:lpstr>Roleplayers in business rescue</vt:lpstr>
      <vt:lpstr>1.7 Overview of the business rescue procedure/process</vt:lpstr>
      <vt:lpstr>1.7 Overview of the business rescue procedure/process</vt:lpstr>
      <vt:lpstr>1.7 Overview of the business rescue procedure/process</vt:lpstr>
      <vt:lpstr>1.7.1 The creditor focused vs the debtor focused approach</vt:lpstr>
      <vt:lpstr>1.7.2 Two objectives of business rescue</vt:lpstr>
      <vt:lpstr>Board of directors</vt:lpstr>
      <vt:lpstr>Duties of directors – section 129(7) notice</vt:lpstr>
      <vt:lpstr>Directors’ responsibility – section 129(7) notice</vt:lpstr>
      <vt:lpstr>Before making the decision to commence business rescue – conduct a Pre-assessment (by nominated business rescue practitioner)</vt:lpstr>
      <vt:lpstr>Decision to enter business rescue?</vt:lpstr>
      <vt:lpstr>1.7.3 Entry routes into business recue</vt:lpstr>
      <vt:lpstr>Entry into business rescue</vt:lpstr>
      <vt:lpstr>Voluntary commencement</vt:lpstr>
      <vt:lpstr>1.7.4 The business rescue practitioner</vt:lpstr>
      <vt:lpstr>the Moratorium (STAY OF CLAIMS)</vt:lpstr>
      <vt:lpstr>1.7.5 Moratorium (Section 133)</vt:lpstr>
      <vt:lpstr>1.7.5 Moratorium continued….</vt:lpstr>
      <vt:lpstr>Section 133(1) – stay on legal proceedings (moratorium)</vt:lpstr>
      <vt:lpstr>Exceptions to the Moratorium</vt:lpstr>
      <vt:lpstr>Post-commencement finance</vt:lpstr>
      <vt:lpstr>1.7.6 Post-commencement finance (Section 135)</vt:lpstr>
      <vt:lpstr>Contracts in business rescue</vt:lpstr>
      <vt:lpstr>The Business Rescue Plan</vt:lpstr>
      <vt:lpstr>1.7.7 The business rescue plan (Section 150)</vt:lpstr>
      <vt:lpstr>1.7.7 The business rescue plan continued…..</vt:lpstr>
      <vt:lpstr>The approval of the business rescue plan</vt:lpstr>
      <vt:lpstr>The rejection of the business rescue plan</vt:lpstr>
      <vt:lpstr>The rejection of the business rescue plan continued…</vt:lpstr>
      <vt:lpstr>The binding effect of the business rescue plan</vt:lpstr>
      <vt:lpstr>1.7.7 The business rescue plan continued…..</vt:lpstr>
      <vt:lpstr>Stressed Stakeholders</vt:lpstr>
      <vt:lpstr>1.7.8 Creditors</vt:lpstr>
      <vt:lpstr>1.7.8 Creditors</vt:lpstr>
      <vt:lpstr>1.7.9 Directors</vt:lpstr>
      <vt:lpstr>1.7.10 Employees</vt:lpstr>
      <vt:lpstr>1.7.11 Shareholders ….</vt:lpstr>
      <vt:lpstr>PowerPoint Presentation</vt:lpstr>
      <vt:lpstr>Duration of business rescue proceedings</vt:lpstr>
      <vt:lpstr>Termination of business rescue proceedings</vt:lpstr>
      <vt:lpstr>3 Ps of Business Rescue</vt:lpstr>
      <vt:lpstr>1.8 When is business rescue appropriate?</vt:lpstr>
      <vt:lpstr>1.8 When is business rescue appropriate?</vt:lpstr>
      <vt:lpstr>1.8 When is business rescue appropriate?</vt:lpstr>
      <vt:lpstr>Business Rescue – recent examples (2023/2024)</vt:lpstr>
      <vt:lpstr>TONGAAT HULETT</vt:lpstr>
      <vt:lpstr>ELLIES ELECTRONICS</vt:lpstr>
      <vt:lpstr>REA VAYA BUS CORPORATION</vt:lpstr>
      <vt:lpstr>DEW CRISP</vt:lpstr>
      <vt:lpstr>1.8 Case Study?</vt:lpstr>
      <vt:lpstr>Self assessment questions for Chapter 1</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McNeil</dc:creator>
  <cp:lastModifiedBy>INSOL</cp:lastModifiedBy>
  <cp:revision>30</cp:revision>
  <cp:lastPrinted>2024-03-19T17:07:22Z</cp:lastPrinted>
  <dcterms:created xsi:type="dcterms:W3CDTF">2023-02-02T15:21:37Z</dcterms:created>
  <dcterms:modified xsi:type="dcterms:W3CDTF">2024-03-20T13:12:42Z</dcterms:modified>
</cp:coreProperties>
</file>