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sldIdLst>
    <p:sldId id="256" r:id="rId3"/>
    <p:sldId id="257" r:id="rId4"/>
    <p:sldId id="258" r:id="rId5"/>
    <p:sldId id="28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90" r:id="rId28"/>
    <p:sldId id="280" r:id="rId29"/>
    <p:sldId id="281" r:id="rId30"/>
    <p:sldId id="291" r:id="rId31"/>
    <p:sldId id="292" r:id="rId32"/>
    <p:sldId id="282" r:id="rId33"/>
    <p:sldId id="293" r:id="rId34"/>
    <p:sldId id="294" r:id="rId35"/>
    <p:sldId id="283" r:id="rId36"/>
    <p:sldId id="284" r:id="rId37"/>
    <p:sldId id="285" r:id="rId38"/>
    <p:sldId id="286" r:id="rId39"/>
    <p:sldId id="288" r:id="rId40"/>
    <p:sldId id="289" r:id="rId41"/>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27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FD988C9-9186-E8C8-F3EB-2B4C0FA57C8A}"/>
              </a:ext>
            </a:extLst>
          </p:cNvPr>
          <p:cNvPicPr>
            <a:picLocks noChangeAspect="1"/>
          </p:cNvPicPr>
          <p:nvPr userDrawn="1"/>
        </p:nvPicPr>
        <p:blipFill>
          <a:blip r:embed="rId2"/>
          <a:stretch>
            <a:fillRect/>
          </a:stretch>
        </p:blipFill>
        <p:spPr>
          <a:xfrm>
            <a:off x="0" y="-2680"/>
            <a:ext cx="12192000" cy="6863362"/>
          </a:xfrm>
          <a:prstGeom prst="rect">
            <a:avLst/>
          </a:prstGeom>
        </p:spPr>
      </p:pic>
      <p:sp>
        <p:nvSpPr>
          <p:cNvPr id="2" name="Title 1">
            <a:extLst>
              <a:ext uri="{FF2B5EF4-FFF2-40B4-BE49-F238E27FC236}">
                <a16:creationId xmlns:a16="http://schemas.microsoft.com/office/drawing/2014/main" id="{6776542F-DA5B-BA40-C1A4-6A979F227E36}"/>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C18EB556-2ED0-D502-11AE-4033928340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80A0B27-D916-4F77-583D-353D5C6A97AE}"/>
              </a:ext>
            </a:extLst>
          </p:cNvPr>
          <p:cNvSpPr>
            <a:spLocks noGrp="1"/>
          </p:cNvSpPr>
          <p:nvPr>
            <p:ph type="dt" sz="half" idx="10"/>
          </p:nvPr>
        </p:nvSpPr>
        <p:spPr/>
        <p:txBody>
          <a:bodyPr/>
          <a:lstStyle/>
          <a:p>
            <a:fld id="{0F620FAF-2AC9-524F-821E-15EB6BAB0580}" type="datetimeFigureOut">
              <a:rPr lang="en-US" smtClean="0"/>
              <a:t>3/14/23</a:t>
            </a:fld>
            <a:endParaRPr lang="en-US"/>
          </a:p>
        </p:txBody>
      </p:sp>
      <p:sp>
        <p:nvSpPr>
          <p:cNvPr id="5" name="Footer Placeholder 4">
            <a:extLst>
              <a:ext uri="{FF2B5EF4-FFF2-40B4-BE49-F238E27FC236}">
                <a16:creationId xmlns:a16="http://schemas.microsoft.com/office/drawing/2014/main" id="{4308DF81-AA9E-0EEE-1AA0-8FC3D5834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0DDA3-A6C6-E5A5-50AB-6191DFECA772}"/>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206134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21D7-6C2E-CAD2-7705-E7DB721C38C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A201A3-4CB3-3199-F6D4-328573F8563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713130-739F-88E7-923A-95B61E02CDF4}"/>
              </a:ext>
            </a:extLst>
          </p:cNvPr>
          <p:cNvSpPr>
            <a:spLocks noGrp="1"/>
          </p:cNvSpPr>
          <p:nvPr>
            <p:ph type="dt" sz="half" idx="10"/>
          </p:nvPr>
        </p:nvSpPr>
        <p:spPr/>
        <p:txBody>
          <a:bodyPr/>
          <a:lstStyle/>
          <a:p>
            <a:fld id="{0F620FAF-2AC9-524F-821E-15EB6BAB0580}" type="datetimeFigureOut">
              <a:rPr lang="en-US" smtClean="0"/>
              <a:t>3/14/23</a:t>
            </a:fld>
            <a:endParaRPr lang="en-US"/>
          </a:p>
        </p:txBody>
      </p:sp>
      <p:sp>
        <p:nvSpPr>
          <p:cNvPr id="5" name="Footer Placeholder 4">
            <a:extLst>
              <a:ext uri="{FF2B5EF4-FFF2-40B4-BE49-F238E27FC236}">
                <a16:creationId xmlns:a16="http://schemas.microsoft.com/office/drawing/2014/main" id="{FA26C4BF-44DC-2B02-3487-70D9DEABF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F4A99-A024-72B3-DD49-4F43EFCF9FA5}"/>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379400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1D91A0-5BB5-C3A8-722A-4614641747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4237C01-0BBE-90BE-A141-F61B1F40D6A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DB4246-0695-3E96-105E-F1C8CD0AB7D1}"/>
              </a:ext>
            </a:extLst>
          </p:cNvPr>
          <p:cNvSpPr>
            <a:spLocks noGrp="1"/>
          </p:cNvSpPr>
          <p:nvPr>
            <p:ph type="dt" sz="half" idx="10"/>
          </p:nvPr>
        </p:nvSpPr>
        <p:spPr/>
        <p:txBody>
          <a:bodyPr/>
          <a:lstStyle/>
          <a:p>
            <a:fld id="{0F620FAF-2AC9-524F-821E-15EB6BAB0580}" type="datetimeFigureOut">
              <a:rPr lang="en-US" smtClean="0"/>
              <a:t>3/14/23</a:t>
            </a:fld>
            <a:endParaRPr lang="en-US"/>
          </a:p>
        </p:txBody>
      </p:sp>
      <p:sp>
        <p:nvSpPr>
          <p:cNvPr id="5" name="Footer Placeholder 4">
            <a:extLst>
              <a:ext uri="{FF2B5EF4-FFF2-40B4-BE49-F238E27FC236}">
                <a16:creationId xmlns:a16="http://schemas.microsoft.com/office/drawing/2014/main" id="{D0DA781E-1FE4-5A7E-A75C-8DCD23D68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46C7F-7E9C-26F8-D76E-F906370757B3}"/>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28621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0691-EDD6-AFA7-04C9-497631220A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00957D4-03F2-FC45-ED52-ACFEC695A1E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CCCEB7-1050-AF56-F970-9EB866F08CE3}"/>
              </a:ext>
            </a:extLst>
          </p:cNvPr>
          <p:cNvSpPr>
            <a:spLocks noGrp="1"/>
          </p:cNvSpPr>
          <p:nvPr>
            <p:ph type="dt" sz="half" idx="10"/>
          </p:nvPr>
        </p:nvSpPr>
        <p:spPr/>
        <p:txBody>
          <a:bodyPr/>
          <a:lstStyle/>
          <a:p>
            <a:fld id="{0F620FAF-2AC9-524F-821E-15EB6BAB0580}" type="datetimeFigureOut">
              <a:rPr lang="en-US" smtClean="0"/>
              <a:t>3/14/23</a:t>
            </a:fld>
            <a:endParaRPr lang="en-US"/>
          </a:p>
        </p:txBody>
      </p:sp>
      <p:sp>
        <p:nvSpPr>
          <p:cNvPr id="5" name="Footer Placeholder 4">
            <a:extLst>
              <a:ext uri="{FF2B5EF4-FFF2-40B4-BE49-F238E27FC236}">
                <a16:creationId xmlns:a16="http://schemas.microsoft.com/office/drawing/2014/main" id="{3863FBA1-4E9C-9163-E132-4DA499C8C0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AA635-6E87-BB12-86AD-8E00863EABBE}"/>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274797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E6B0-7710-21EF-019A-29CFED900E9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C091EA4-99C7-E7B7-895F-293DF43E5F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5FF43F6-C7C7-6108-D9FF-B21161FADBC0}"/>
              </a:ext>
            </a:extLst>
          </p:cNvPr>
          <p:cNvSpPr>
            <a:spLocks noGrp="1"/>
          </p:cNvSpPr>
          <p:nvPr>
            <p:ph type="dt" sz="half" idx="10"/>
          </p:nvPr>
        </p:nvSpPr>
        <p:spPr/>
        <p:txBody>
          <a:bodyPr/>
          <a:lstStyle/>
          <a:p>
            <a:fld id="{0F620FAF-2AC9-524F-821E-15EB6BAB0580}" type="datetimeFigureOut">
              <a:rPr lang="en-US" smtClean="0"/>
              <a:t>3/14/23</a:t>
            </a:fld>
            <a:endParaRPr lang="en-US"/>
          </a:p>
        </p:txBody>
      </p:sp>
      <p:sp>
        <p:nvSpPr>
          <p:cNvPr id="5" name="Footer Placeholder 4">
            <a:extLst>
              <a:ext uri="{FF2B5EF4-FFF2-40B4-BE49-F238E27FC236}">
                <a16:creationId xmlns:a16="http://schemas.microsoft.com/office/drawing/2014/main" id="{814A8A24-3E6A-DDA4-6CD2-78A1F3547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C2FE2-A588-A89D-EFEC-4B8E7D4520B6}"/>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81879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96462-11A1-2D6E-4A1D-BDF291D8795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D8A21C-0B84-6662-DDE2-814DE8544F9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F56FD7-85E8-7CEE-2A46-4A5F9FB73F9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792FBC2-2DAE-9CB0-1335-79B9D84E6B10}"/>
              </a:ext>
            </a:extLst>
          </p:cNvPr>
          <p:cNvSpPr>
            <a:spLocks noGrp="1"/>
          </p:cNvSpPr>
          <p:nvPr>
            <p:ph type="dt" sz="half" idx="10"/>
          </p:nvPr>
        </p:nvSpPr>
        <p:spPr/>
        <p:txBody>
          <a:bodyPr/>
          <a:lstStyle/>
          <a:p>
            <a:fld id="{0F620FAF-2AC9-524F-821E-15EB6BAB0580}" type="datetimeFigureOut">
              <a:rPr lang="en-US" smtClean="0"/>
              <a:t>3/14/23</a:t>
            </a:fld>
            <a:endParaRPr lang="en-US"/>
          </a:p>
        </p:txBody>
      </p:sp>
      <p:sp>
        <p:nvSpPr>
          <p:cNvPr id="6" name="Footer Placeholder 5">
            <a:extLst>
              <a:ext uri="{FF2B5EF4-FFF2-40B4-BE49-F238E27FC236}">
                <a16:creationId xmlns:a16="http://schemas.microsoft.com/office/drawing/2014/main" id="{B9A7B1D3-E151-B0CB-7401-A7E79AFC1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FAFA4-F8C9-9920-774F-F7D5D38547B4}"/>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349379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4E798-EED7-C871-93D0-E8A73D4BC93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70730B6-808B-6F8E-7909-D1D00EC851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85F27B1-5341-3C20-49B4-99856FAA981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DD685B8-1481-BFF2-39B9-A4A805649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0C0CCE2-A132-2102-77C4-92E365F5B54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DD61005-00D5-1CE1-BC4F-DD3A0CEC39B3}"/>
              </a:ext>
            </a:extLst>
          </p:cNvPr>
          <p:cNvSpPr>
            <a:spLocks noGrp="1"/>
          </p:cNvSpPr>
          <p:nvPr>
            <p:ph type="dt" sz="half" idx="10"/>
          </p:nvPr>
        </p:nvSpPr>
        <p:spPr/>
        <p:txBody>
          <a:bodyPr/>
          <a:lstStyle/>
          <a:p>
            <a:fld id="{0F620FAF-2AC9-524F-821E-15EB6BAB0580}" type="datetimeFigureOut">
              <a:rPr lang="en-US" smtClean="0"/>
              <a:t>3/14/23</a:t>
            </a:fld>
            <a:endParaRPr lang="en-US"/>
          </a:p>
        </p:txBody>
      </p:sp>
      <p:sp>
        <p:nvSpPr>
          <p:cNvPr id="8" name="Footer Placeholder 7">
            <a:extLst>
              <a:ext uri="{FF2B5EF4-FFF2-40B4-BE49-F238E27FC236}">
                <a16:creationId xmlns:a16="http://schemas.microsoft.com/office/drawing/2014/main" id="{DEB37266-8EAE-A472-088C-61FF014BE0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22437F-83D4-6D28-087B-29D019C89D4C}"/>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332827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774C-DAA5-0864-DFE7-8181E02C1A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51C0B69-BA4F-5ED6-1F5A-117E012B21FA}"/>
              </a:ext>
            </a:extLst>
          </p:cNvPr>
          <p:cNvSpPr>
            <a:spLocks noGrp="1"/>
          </p:cNvSpPr>
          <p:nvPr>
            <p:ph type="dt" sz="half" idx="10"/>
          </p:nvPr>
        </p:nvSpPr>
        <p:spPr/>
        <p:txBody>
          <a:bodyPr/>
          <a:lstStyle/>
          <a:p>
            <a:fld id="{0F620FAF-2AC9-524F-821E-15EB6BAB0580}" type="datetimeFigureOut">
              <a:rPr lang="en-US" smtClean="0"/>
              <a:t>3/14/23</a:t>
            </a:fld>
            <a:endParaRPr lang="en-US"/>
          </a:p>
        </p:txBody>
      </p:sp>
      <p:sp>
        <p:nvSpPr>
          <p:cNvPr id="4" name="Footer Placeholder 3">
            <a:extLst>
              <a:ext uri="{FF2B5EF4-FFF2-40B4-BE49-F238E27FC236}">
                <a16:creationId xmlns:a16="http://schemas.microsoft.com/office/drawing/2014/main" id="{75FE40FF-A864-6A06-30CB-94133EE2BC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3F69F0-4632-FEB9-1E2B-F17AC5EC455D}"/>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331165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A4B551-334D-7CFA-75D9-3F6593BD5FA1}"/>
              </a:ext>
            </a:extLst>
          </p:cNvPr>
          <p:cNvSpPr>
            <a:spLocks noGrp="1"/>
          </p:cNvSpPr>
          <p:nvPr>
            <p:ph type="dt" sz="half" idx="10"/>
          </p:nvPr>
        </p:nvSpPr>
        <p:spPr/>
        <p:txBody>
          <a:bodyPr/>
          <a:lstStyle/>
          <a:p>
            <a:fld id="{0F620FAF-2AC9-524F-821E-15EB6BAB0580}" type="datetimeFigureOut">
              <a:rPr lang="en-US" smtClean="0"/>
              <a:t>3/14/23</a:t>
            </a:fld>
            <a:endParaRPr lang="en-US"/>
          </a:p>
        </p:txBody>
      </p:sp>
      <p:sp>
        <p:nvSpPr>
          <p:cNvPr id="3" name="Footer Placeholder 2">
            <a:extLst>
              <a:ext uri="{FF2B5EF4-FFF2-40B4-BE49-F238E27FC236}">
                <a16:creationId xmlns:a16="http://schemas.microsoft.com/office/drawing/2014/main" id="{4DECBBE0-CD03-6A25-02DD-1BB08F6DC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8AEF55-D92B-CF5E-A0E5-4FB53FADA20D}"/>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104722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3EDE-48A7-B680-7361-E1A58D424B7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4F61412-894B-ACAF-B7D2-BC01A9EB05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019A23C-C556-E437-161B-4FEE47F59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976AE5-DCD2-1B4A-E08E-84D22443F791}"/>
              </a:ext>
            </a:extLst>
          </p:cNvPr>
          <p:cNvSpPr>
            <a:spLocks noGrp="1"/>
          </p:cNvSpPr>
          <p:nvPr>
            <p:ph type="dt" sz="half" idx="10"/>
          </p:nvPr>
        </p:nvSpPr>
        <p:spPr/>
        <p:txBody>
          <a:bodyPr/>
          <a:lstStyle/>
          <a:p>
            <a:fld id="{0F620FAF-2AC9-524F-821E-15EB6BAB0580}" type="datetimeFigureOut">
              <a:rPr lang="en-US" smtClean="0"/>
              <a:t>3/14/23</a:t>
            </a:fld>
            <a:endParaRPr lang="en-US"/>
          </a:p>
        </p:txBody>
      </p:sp>
      <p:sp>
        <p:nvSpPr>
          <p:cNvPr id="6" name="Footer Placeholder 5">
            <a:extLst>
              <a:ext uri="{FF2B5EF4-FFF2-40B4-BE49-F238E27FC236}">
                <a16:creationId xmlns:a16="http://schemas.microsoft.com/office/drawing/2014/main" id="{371BA534-B486-AAD9-BF44-70491B286B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23C03-2E59-D6E2-EB95-98385A6CCB89}"/>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190872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F9AD9-C622-F24D-CD27-C5BAF9539A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33E5900-CD52-46FB-20F7-FE6BD435C5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4F2EA5-04CF-6C99-D7D4-50B09A2A7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24BE35-84E3-2B86-F2D1-CC844713B0E4}"/>
              </a:ext>
            </a:extLst>
          </p:cNvPr>
          <p:cNvSpPr>
            <a:spLocks noGrp="1"/>
          </p:cNvSpPr>
          <p:nvPr>
            <p:ph type="dt" sz="half" idx="10"/>
          </p:nvPr>
        </p:nvSpPr>
        <p:spPr/>
        <p:txBody>
          <a:bodyPr/>
          <a:lstStyle/>
          <a:p>
            <a:fld id="{0F620FAF-2AC9-524F-821E-15EB6BAB0580}" type="datetimeFigureOut">
              <a:rPr lang="en-US" smtClean="0"/>
              <a:t>3/14/23</a:t>
            </a:fld>
            <a:endParaRPr lang="en-US"/>
          </a:p>
        </p:txBody>
      </p:sp>
      <p:sp>
        <p:nvSpPr>
          <p:cNvPr id="6" name="Footer Placeholder 5">
            <a:extLst>
              <a:ext uri="{FF2B5EF4-FFF2-40B4-BE49-F238E27FC236}">
                <a16:creationId xmlns:a16="http://schemas.microsoft.com/office/drawing/2014/main" id="{C3AB8916-D5FA-373D-480D-81ADDC5B98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57A8DE-CE4F-DED8-DFD5-1F29E3B3C2FB}"/>
              </a:ext>
            </a:extLst>
          </p:cNvPr>
          <p:cNvSpPr>
            <a:spLocks noGrp="1"/>
          </p:cNvSpPr>
          <p:nvPr>
            <p:ph type="sldNum" sz="quarter" idx="12"/>
          </p:nvPr>
        </p:nvSpPr>
        <p:spPr/>
        <p:txBody>
          <a:bodyPr/>
          <a:lstStyle/>
          <a:p>
            <a:fld id="{7DD74DEA-8547-FA46-8D4B-08CE59C0E1D7}" type="slidenum">
              <a:rPr lang="en-US" smtClean="0"/>
              <a:t>‹#›</a:t>
            </a:fld>
            <a:endParaRPr lang="en-US"/>
          </a:p>
        </p:txBody>
      </p:sp>
    </p:spTree>
    <p:extLst>
      <p:ext uri="{BB962C8B-B14F-4D97-AF65-F5344CB8AC3E}">
        <p14:creationId xmlns:p14="http://schemas.microsoft.com/office/powerpoint/2010/main" val="116576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D218599D-824E-0D1A-2E97-C8633DC2F500}"/>
              </a:ext>
            </a:extLst>
          </p:cNvPr>
          <p:cNvPicPr>
            <a:picLocks noChangeAspect="1"/>
          </p:cNvPicPr>
          <p:nvPr userDrawn="1"/>
        </p:nvPicPr>
        <p:blipFill>
          <a:blip r:embed="rId13"/>
          <a:stretch>
            <a:fillRect/>
          </a:stretch>
        </p:blipFill>
        <p:spPr>
          <a:xfrm>
            <a:off x="4762" y="0"/>
            <a:ext cx="12187238" cy="6860681"/>
          </a:xfrm>
          <a:prstGeom prst="rect">
            <a:avLst/>
          </a:prstGeom>
        </p:spPr>
      </p:pic>
      <p:sp>
        <p:nvSpPr>
          <p:cNvPr id="2" name="Title Placeholder 1">
            <a:extLst>
              <a:ext uri="{FF2B5EF4-FFF2-40B4-BE49-F238E27FC236}">
                <a16:creationId xmlns:a16="http://schemas.microsoft.com/office/drawing/2014/main" id="{807C9435-EA70-5356-FEAE-182B0EF57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CC4013A-D6F1-732A-8E82-E73B7EF9B3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07F0597-7509-5D87-2C8D-F21E50AEFE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0F620FAF-2AC9-524F-821E-15EB6BAB0580}" type="datetimeFigureOut">
              <a:rPr lang="en-US" smtClean="0"/>
              <a:pPr/>
              <a:t>3/14/23</a:t>
            </a:fld>
            <a:endParaRPr lang="en-US" dirty="0"/>
          </a:p>
        </p:txBody>
      </p:sp>
      <p:sp>
        <p:nvSpPr>
          <p:cNvPr id="5" name="Footer Placeholder 4">
            <a:extLst>
              <a:ext uri="{FF2B5EF4-FFF2-40B4-BE49-F238E27FC236}">
                <a16:creationId xmlns:a16="http://schemas.microsoft.com/office/drawing/2014/main" id="{ED9C6309-25D2-204D-DCC6-429D37665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4FABBE9-E8BF-4C91-4D6D-D0FA3B707C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DD74DEA-8547-FA46-8D4B-08CE59C0E1D7}" type="slidenum">
              <a:rPr lang="en-US" smtClean="0"/>
              <a:pPr/>
              <a:t>‹#›</a:t>
            </a:fld>
            <a:endParaRPr lang="en-US" dirty="0"/>
          </a:p>
        </p:txBody>
      </p:sp>
    </p:spTree>
    <p:extLst>
      <p:ext uri="{BB962C8B-B14F-4D97-AF65-F5344CB8AC3E}">
        <p14:creationId xmlns:p14="http://schemas.microsoft.com/office/powerpoint/2010/main" val="380010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11273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273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273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273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273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273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levenstein@werksmans.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676D562-E1B1-561E-82E0-D1E4A3BF6082}"/>
              </a:ext>
            </a:extLst>
          </p:cNvPr>
          <p:cNvSpPr>
            <a:spLocks noGrp="1"/>
          </p:cNvSpPr>
          <p:nvPr>
            <p:ph type="subTitle" idx="1"/>
          </p:nvPr>
        </p:nvSpPr>
        <p:spPr>
          <a:xfrm>
            <a:off x="1524000" y="2333298"/>
            <a:ext cx="9144000" cy="2133600"/>
          </a:xfrm>
        </p:spPr>
        <p:txBody>
          <a:bodyPr/>
          <a:lstStyle/>
          <a:p>
            <a:pPr marL="0" indent="0">
              <a:buNone/>
            </a:pPr>
            <a:r>
              <a:rPr lang="en-ZA" sz="2400" b="1" dirty="0"/>
              <a:t>INSOL International / SARIPA Programme in South African Business Rescue</a:t>
            </a:r>
          </a:p>
          <a:p>
            <a:pPr marL="0" indent="0">
              <a:buNone/>
            </a:pPr>
            <a:r>
              <a:rPr lang="en-ZA" sz="2400" b="1" dirty="0"/>
              <a:t>Chapter 1 – Introduction to Business Rescue</a:t>
            </a:r>
          </a:p>
          <a:p>
            <a:pPr marL="0" indent="0">
              <a:buNone/>
            </a:pPr>
            <a:r>
              <a:rPr lang="en-ZA" sz="1800" dirty="0"/>
              <a:t>Presented by: Dr Eric Levenstein of Werksmans Attorneys</a:t>
            </a:r>
          </a:p>
          <a:p>
            <a:endParaRPr lang="en-US" dirty="0"/>
          </a:p>
        </p:txBody>
      </p:sp>
    </p:spTree>
    <p:extLst>
      <p:ext uri="{BB962C8B-B14F-4D97-AF65-F5344CB8AC3E}">
        <p14:creationId xmlns:p14="http://schemas.microsoft.com/office/powerpoint/2010/main" val="2636446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C769-0DC9-472F-B3F1-F8A7BA33B369}"/>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1.6.2 Important definitions in section 128(1) of the Companies Act continued…..</a:t>
            </a:r>
            <a:endParaRPr lang="en-US" dirty="0"/>
          </a:p>
        </p:txBody>
      </p:sp>
      <p:sp>
        <p:nvSpPr>
          <p:cNvPr id="3" name="Content Placeholder 2">
            <a:extLst>
              <a:ext uri="{FF2B5EF4-FFF2-40B4-BE49-F238E27FC236}">
                <a16:creationId xmlns:a16="http://schemas.microsoft.com/office/drawing/2014/main" id="{A5E878CE-CDB8-4DF0-BB7A-5092E27310D3}"/>
              </a:ext>
            </a:extLst>
          </p:cNvPr>
          <p:cNvSpPr>
            <a:spLocks noGrp="1"/>
          </p:cNvSpPr>
          <p:nvPr>
            <p:ph idx="1"/>
          </p:nvPr>
        </p:nvSpPr>
        <p:spPr/>
        <p:txBody>
          <a:bodyPr>
            <a:normAutofit lnSpcReduction="10000"/>
          </a:bodyPr>
          <a:lstStyle/>
          <a:p>
            <a:pPr marL="0" indent="0">
              <a:buSzPct val="120000"/>
              <a:buNone/>
            </a:pPr>
            <a:r>
              <a:rPr lang="en-US" sz="2400" b="1" dirty="0"/>
              <a:t>"Business rescue"  </a:t>
            </a:r>
          </a:p>
          <a:p>
            <a:pPr marL="354013" indent="-354013">
              <a:buSzPct val="120000"/>
            </a:pPr>
            <a:r>
              <a:rPr lang="en-US" sz="2000" dirty="0"/>
              <a:t>proceedings to facilitate the rehabilitation of a company that is financially distressed by providing for –</a:t>
            </a:r>
          </a:p>
          <a:p>
            <a:pPr marL="532788" lvl="1" indent="-354013">
              <a:buSzPct val="120000"/>
            </a:pPr>
            <a:r>
              <a:rPr lang="en-US" sz="2000" dirty="0"/>
              <a:t>temporary supervision of the company, and of the management of its affairs, business and property;</a:t>
            </a:r>
          </a:p>
          <a:p>
            <a:pPr marL="532788" lvl="1" indent="-354013">
              <a:buSzPct val="120000"/>
            </a:pPr>
            <a:r>
              <a:rPr lang="en-US" sz="2000" dirty="0"/>
              <a:t>temporary moratorium on the rights of claimants against the company or in respect of property in its possession; and</a:t>
            </a:r>
          </a:p>
          <a:p>
            <a:pPr marL="532788" lvl="1" indent="-354013">
              <a:buSzPct val="120000"/>
            </a:pPr>
            <a:r>
              <a:rPr lang="en-US" sz="2000" dirty="0"/>
              <a:t>development and implementation, if approved, of a plan to rescue the company by restructuring its affairs, business, property, debt and other liabilities, and equity in a manner that – </a:t>
            </a:r>
          </a:p>
          <a:p>
            <a:pPr marL="714013" lvl="2" indent="-354013">
              <a:buSzPct val="120000"/>
            </a:pPr>
            <a:r>
              <a:rPr lang="en-US" dirty="0"/>
              <a:t>maximizes the likelihood of the company continuing in existence on a solvent basis; or</a:t>
            </a:r>
          </a:p>
          <a:p>
            <a:pPr marL="714013" lvl="2" indent="-354013">
              <a:buSzPct val="120000"/>
            </a:pPr>
            <a:r>
              <a:rPr lang="en-US" dirty="0"/>
              <a:t>results in a better return for the company’s creditors or shareholders than would result from the immediate liquidation of the company.</a:t>
            </a:r>
          </a:p>
          <a:p>
            <a:endParaRPr lang="en-US" dirty="0"/>
          </a:p>
        </p:txBody>
      </p:sp>
    </p:spTree>
    <p:extLst>
      <p:ext uri="{BB962C8B-B14F-4D97-AF65-F5344CB8AC3E}">
        <p14:creationId xmlns:p14="http://schemas.microsoft.com/office/powerpoint/2010/main" val="55884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4CA05-C925-442B-8257-255555B546C5}"/>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1.6.3 Important definitions in section 128(1) of the Companies Act continued…..</a:t>
            </a:r>
            <a:endParaRPr lang="en-US" dirty="0"/>
          </a:p>
        </p:txBody>
      </p:sp>
      <p:sp>
        <p:nvSpPr>
          <p:cNvPr id="3" name="Content Placeholder 2">
            <a:extLst>
              <a:ext uri="{FF2B5EF4-FFF2-40B4-BE49-F238E27FC236}">
                <a16:creationId xmlns:a16="http://schemas.microsoft.com/office/drawing/2014/main" id="{432CE205-1352-42DC-8E37-A0EBFCB55896}"/>
              </a:ext>
            </a:extLst>
          </p:cNvPr>
          <p:cNvSpPr>
            <a:spLocks noGrp="1"/>
          </p:cNvSpPr>
          <p:nvPr>
            <p:ph idx="1"/>
          </p:nvPr>
        </p:nvSpPr>
        <p:spPr/>
        <p:txBody>
          <a:bodyPr>
            <a:normAutofit/>
          </a:bodyPr>
          <a:lstStyle/>
          <a:p>
            <a:pPr marL="0" indent="0">
              <a:buNone/>
            </a:pPr>
            <a:r>
              <a:rPr lang="en-US" sz="2400" b="1" dirty="0"/>
              <a:t>"Business Rescue Practitioner"</a:t>
            </a:r>
          </a:p>
          <a:p>
            <a:pPr algn="l"/>
            <a:r>
              <a:rPr lang="en-US" sz="2400" b="0" i="0" u="none" strike="noStrike" baseline="0" dirty="0">
                <a:latin typeface="Arial" panose="020B0604020202020204" pitchFamily="34" charset="0"/>
              </a:rPr>
              <a:t>"Business rescue practitioner" means a person appointed, or two or more persons appointed jointly, in terms of Chapter 6 of the Companies Act 2008 to oversee a company during business rescue proceedings and "practitioner" has a corresponding meaning.</a:t>
            </a:r>
            <a:endParaRPr lang="en-US" sz="2400" dirty="0"/>
          </a:p>
        </p:txBody>
      </p:sp>
      <p:pic>
        <p:nvPicPr>
          <p:cNvPr id="1026" name="Picture 2" descr="Work stress: definition, types, causes and consequences for health">
            <a:extLst>
              <a:ext uri="{FF2B5EF4-FFF2-40B4-BE49-F238E27FC236}">
                <a16:creationId xmlns:a16="http://schemas.microsoft.com/office/drawing/2014/main" id="{9346AB5A-586B-49B0-8412-9325BA6BD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897" y="3852908"/>
            <a:ext cx="5122507" cy="253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578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14DE1-1F3E-4965-B5E5-12010E301264}"/>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1.6.4 Important definitions in section 128(1) of the Companies Act continued…..</a:t>
            </a:r>
            <a:endParaRPr lang="en-US" dirty="0"/>
          </a:p>
        </p:txBody>
      </p:sp>
      <p:sp>
        <p:nvSpPr>
          <p:cNvPr id="3" name="Content Placeholder 2">
            <a:extLst>
              <a:ext uri="{FF2B5EF4-FFF2-40B4-BE49-F238E27FC236}">
                <a16:creationId xmlns:a16="http://schemas.microsoft.com/office/drawing/2014/main" id="{B75F3DCF-0637-4FF9-BAF7-A600D8FF5D9C}"/>
              </a:ext>
            </a:extLst>
          </p:cNvPr>
          <p:cNvSpPr>
            <a:spLocks noGrp="1"/>
          </p:cNvSpPr>
          <p:nvPr>
            <p:ph idx="1"/>
          </p:nvPr>
        </p:nvSpPr>
        <p:spPr/>
        <p:txBody>
          <a:bodyPr>
            <a:normAutofit/>
          </a:bodyPr>
          <a:lstStyle/>
          <a:p>
            <a:pPr marL="0" indent="0">
              <a:buNone/>
            </a:pPr>
            <a:r>
              <a:rPr lang="en-US" sz="2400" b="1" dirty="0"/>
              <a:t>"Court"</a:t>
            </a:r>
          </a:p>
          <a:p>
            <a:pPr algn="l"/>
            <a:r>
              <a:rPr lang="en-US" sz="1800" b="0" i="0" u="none" strike="noStrike" baseline="0" dirty="0">
                <a:latin typeface="Arial" panose="020B0604020202020204" pitchFamily="34" charset="0"/>
              </a:rPr>
              <a:t>"Court", depending on the context, means either-</a:t>
            </a:r>
          </a:p>
          <a:p>
            <a:pPr algn="l"/>
            <a:r>
              <a:rPr lang="en-US" sz="1800" b="0" i="0" u="none" strike="noStrike" baseline="0" dirty="0">
                <a:latin typeface="Arial" panose="020B0604020202020204" pitchFamily="34" charset="0"/>
              </a:rPr>
              <a:t>(a) the High Court that has jurisdiction over the matter; or</a:t>
            </a:r>
          </a:p>
          <a:p>
            <a:pPr algn="l"/>
            <a:r>
              <a:rPr lang="en-US" sz="1800" b="0" i="0" u="none" strike="noStrike" baseline="0" dirty="0">
                <a:latin typeface="Arial" panose="020B0604020202020204" pitchFamily="34" charset="0"/>
              </a:rPr>
              <a:t>(b) either-</a:t>
            </a:r>
          </a:p>
          <a:p>
            <a:pPr algn="l"/>
            <a:r>
              <a:rPr lang="en-US" sz="1800" b="0" i="0" u="none" strike="noStrike" baseline="0" dirty="0">
                <a:latin typeface="Arial" panose="020B0604020202020204" pitchFamily="34" charset="0"/>
              </a:rPr>
              <a:t>(i) a designated judge of the High Court that has jurisdiction over the matter, if the Judge President has designated any judges in terms of section 128(3) of the Companies Act 2008; or</a:t>
            </a:r>
          </a:p>
          <a:p>
            <a:pPr algn="l"/>
            <a:r>
              <a:rPr lang="en-US" sz="1800" b="0" i="0" u="none" strike="noStrike" baseline="0" dirty="0">
                <a:latin typeface="Arial" panose="020B0604020202020204" pitchFamily="34" charset="0"/>
              </a:rPr>
              <a:t>(ii) a judge of the High Court that has jurisdiction over the matter, as assigned by the Judge President to hear the particular matter, if the Judge President has not designated any judges in terms of section 128(3) of the Companies Act 2008.</a:t>
            </a:r>
            <a:endParaRPr lang="en-US" sz="2400" dirty="0"/>
          </a:p>
        </p:txBody>
      </p:sp>
      <p:pic>
        <p:nvPicPr>
          <p:cNvPr id="4098" name="Picture 2" descr="51,479 Court Hammer Stock Photos - Free &amp; Royalty-Free Stock Photos from  Dreamstime">
            <a:extLst>
              <a:ext uri="{FF2B5EF4-FFF2-40B4-BE49-F238E27FC236}">
                <a16:creationId xmlns:a16="http://schemas.microsoft.com/office/drawing/2014/main" id="{A7F5AF13-40DF-48B8-BB1F-6839EF439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874" y="4971494"/>
            <a:ext cx="4461029" cy="168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35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F1A3-2A73-4651-9930-EBBD5737575E}"/>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1.6.5 Important definitions in section 128(1) of the Companies Act continued…..</a:t>
            </a:r>
            <a:endParaRPr lang="en-US" dirty="0"/>
          </a:p>
        </p:txBody>
      </p:sp>
      <p:sp>
        <p:nvSpPr>
          <p:cNvPr id="3" name="Content Placeholder 2">
            <a:extLst>
              <a:ext uri="{FF2B5EF4-FFF2-40B4-BE49-F238E27FC236}">
                <a16:creationId xmlns:a16="http://schemas.microsoft.com/office/drawing/2014/main" id="{B24E6ECD-A690-4EE6-8D3B-124AE2E6E353}"/>
              </a:ext>
            </a:extLst>
          </p:cNvPr>
          <p:cNvSpPr>
            <a:spLocks noGrp="1"/>
          </p:cNvSpPr>
          <p:nvPr>
            <p:ph idx="1"/>
          </p:nvPr>
        </p:nvSpPr>
        <p:spPr/>
        <p:txBody>
          <a:bodyPr>
            <a:normAutofit lnSpcReduction="10000"/>
          </a:bodyPr>
          <a:lstStyle/>
          <a:p>
            <a:pPr marL="0" indent="0">
              <a:buSzPct val="120000"/>
              <a:buNone/>
            </a:pPr>
            <a:r>
              <a:rPr lang="en-US" sz="2400" b="1" dirty="0"/>
              <a:t>"Financially distressed" - </a:t>
            </a:r>
          </a:p>
          <a:p>
            <a:pPr marL="354013" indent="-354013">
              <a:buSzPct val="120000"/>
            </a:pPr>
            <a:r>
              <a:rPr lang="en-US" sz="2400" dirty="0"/>
              <a:t>in reference to a particular company at any particular time, means that —</a:t>
            </a:r>
          </a:p>
          <a:p>
            <a:pPr marL="714013" lvl="2" indent="-354013">
              <a:buSzPct val="120000"/>
            </a:pPr>
            <a:r>
              <a:rPr lang="en-US" sz="2400" dirty="0"/>
              <a:t>it appears to be reasonably unlikely that the company will be able to pay all of its debts as they become due and payable within the immediately ensuing six months; or</a:t>
            </a:r>
          </a:p>
          <a:p>
            <a:pPr marL="714013" lvl="2" indent="-354013">
              <a:buSzPct val="120000"/>
            </a:pPr>
            <a:r>
              <a:rPr lang="en-GB" sz="2400" dirty="0">
                <a:effectLst/>
                <a:latin typeface="Arial" panose="020B0604020202020204" pitchFamily="34" charset="0"/>
                <a:ea typeface="Calibri" panose="020F0502020204030204" pitchFamily="34" charset="0"/>
              </a:rPr>
              <a:t>it appears to be reasonably likely that the company will become insolvent within the immediately ensuing six months.</a:t>
            </a:r>
          </a:p>
          <a:p>
            <a:pPr marL="532788" lvl="1" indent="-354013">
              <a:buSzPct val="120000"/>
            </a:pPr>
            <a:r>
              <a:rPr lang="en-GB" dirty="0">
                <a:effectLst/>
                <a:latin typeface="Arial" panose="020B0604020202020204" pitchFamily="34" charset="0"/>
                <a:ea typeface="Calibri" panose="020F0502020204030204" pitchFamily="34" charset="0"/>
              </a:rPr>
              <a:t>The test for financial distress is forward-looking </a:t>
            </a:r>
          </a:p>
          <a:p>
            <a:pPr marL="532788" lvl="1" indent="-354013">
              <a:buSzPct val="120000"/>
            </a:pPr>
            <a:r>
              <a:rPr lang="en-GB" dirty="0">
                <a:effectLst/>
                <a:latin typeface="Arial" panose="020B0604020202020204" pitchFamily="34" charset="0"/>
                <a:ea typeface="Calibri" panose="020F0502020204030204" pitchFamily="34" charset="0"/>
              </a:rPr>
              <a:t>It is intended to allow directors of companies to look into the future to determine whether the company is reasonably likely to run into cash-flow problems in the immediate ensuing six-month period. </a:t>
            </a:r>
          </a:p>
          <a:p>
            <a:pPr marL="532788" lvl="1" indent="-354013">
              <a:buSzPct val="120000"/>
            </a:pPr>
            <a:r>
              <a:rPr lang="en-GB" dirty="0">
                <a:effectLst/>
                <a:latin typeface="Arial" panose="020B0604020202020204" pitchFamily="34" charset="0"/>
                <a:ea typeface="Calibri" panose="020F0502020204030204" pitchFamily="34" charset="0"/>
              </a:rPr>
              <a:t>This six-month period was determined to be a sufficient period of time to allow directors to consider business rescue before it is too late.</a:t>
            </a:r>
            <a:endParaRPr lang="en-US" dirty="0"/>
          </a:p>
          <a:p>
            <a:endParaRPr lang="en-US" dirty="0"/>
          </a:p>
        </p:txBody>
      </p:sp>
    </p:spTree>
    <p:extLst>
      <p:ext uri="{BB962C8B-B14F-4D97-AF65-F5344CB8AC3E}">
        <p14:creationId xmlns:p14="http://schemas.microsoft.com/office/powerpoint/2010/main" val="2305673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8B4A-7696-4107-998B-B5578979F60E}"/>
              </a:ext>
            </a:extLst>
          </p:cNvPr>
          <p:cNvSpPr>
            <a:spLocks noGrp="1"/>
          </p:cNvSpPr>
          <p:nvPr>
            <p:ph type="title"/>
          </p:nvPr>
        </p:nvSpPr>
        <p:spPr/>
        <p:txBody>
          <a:bodyPr>
            <a:normAutofit/>
          </a:bodyPr>
          <a:lstStyle/>
          <a:p>
            <a:r>
              <a:rPr lang="en-US" sz="2400" b="1" dirty="0"/>
              <a:t>1.7 Overview of the business rescue procedure/process</a:t>
            </a:r>
          </a:p>
        </p:txBody>
      </p:sp>
      <p:sp>
        <p:nvSpPr>
          <p:cNvPr id="3" name="Content Placeholder 2">
            <a:extLst>
              <a:ext uri="{FF2B5EF4-FFF2-40B4-BE49-F238E27FC236}">
                <a16:creationId xmlns:a16="http://schemas.microsoft.com/office/drawing/2014/main" id="{5B72ED02-2906-4863-957C-D7F336C69BA4}"/>
              </a:ext>
            </a:extLst>
          </p:cNvPr>
          <p:cNvSpPr>
            <a:spLocks noGrp="1"/>
          </p:cNvSpPr>
          <p:nvPr>
            <p:ph idx="1"/>
          </p:nvPr>
        </p:nvSpPr>
        <p:spPr>
          <a:xfrm>
            <a:off x="838200" y="1429305"/>
            <a:ext cx="10515600" cy="4747658"/>
          </a:xfrm>
        </p:spPr>
        <p:txBody>
          <a:bodyPr/>
          <a:lstStyle/>
          <a:p>
            <a:endParaRPr lang="en-US" dirty="0"/>
          </a:p>
          <a:p>
            <a:endParaRPr lang="en-US" dirty="0"/>
          </a:p>
        </p:txBody>
      </p:sp>
      <p:pic>
        <p:nvPicPr>
          <p:cNvPr id="6" name="Picture 5">
            <a:extLst>
              <a:ext uri="{FF2B5EF4-FFF2-40B4-BE49-F238E27FC236}">
                <a16:creationId xmlns:a16="http://schemas.microsoft.com/office/drawing/2014/main" id="{150A2C46-0123-4F85-A244-E4C086157B4E}"/>
              </a:ext>
            </a:extLst>
          </p:cNvPr>
          <p:cNvPicPr>
            <a:picLocks noChangeAspect="1"/>
          </p:cNvPicPr>
          <p:nvPr/>
        </p:nvPicPr>
        <p:blipFill rotWithShape="1">
          <a:blip r:embed="rId2">
            <a:extLst>
              <a:ext uri="{28A0092B-C50C-407E-A947-70E740481C1C}">
                <a14:useLocalDpi xmlns:a14="http://schemas.microsoft.com/office/drawing/2010/main" val="0"/>
              </a:ext>
            </a:extLst>
          </a:blip>
          <a:srcRect l="29684" t="25751" r="17243" b="12354"/>
          <a:stretch/>
        </p:blipFill>
        <p:spPr bwMode="auto">
          <a:xfrm>
            <a:off x="1296955" y="1429306"/>
            <a:ext cx="9209313" cy="4976336"/>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C36608CA-33E6-4A2D-B789-333D17C4CC7F}"/>
              </a:ext>
            </a:extLst>
          </p:cNvPr>
          <p:cNvSpPr/>
          <p:nvPr/>
        </p:nvSpPr>
        <p:spPr>
          <a:xfrm>
            <a:off x="10058400" y="6072326"/>
            <a:ext cx="248575" cy="18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83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B876-15B9-4611-966A-58381A1B0959}"/>
              </a:ext>
            </a:extLst>
          </p:cNvPr>
          <p:cNvSpPr>
            <a:spLocks noGrp="1"/>
          </p:cNvSpPr>
          <p:nvPr>
            <p:ph type="title"/>
          </p:nvPr>
        </p:nvSpPr>
        <p:spPr/>
        <p:txBody>
          <a:bodyPr>
            <a:normAutofit/>
          </a:bodyPr>
          <a:lstStyle/>
          <a:p>
            <a:r>
              <a:rPr lang="en-US" sz="2400" b="1" dirty="0"/>
              <a:t>1.7.1 The creditor focused vs the debtor focused approach</a:t>
            </a:r>
          </a:p>
        </p:txBody>
      </p:sp>
      <p:sp>
        <p:nvSpPr>
          <p:cNvPr id="3" name="Content Placeholder 2">
            <a:extLst>
              <a:ext uri="{FF2B5EF4-FFF2-40B4-BE49-F238E27FC236}">
                <a16:creationId xmlns:a16="http://schemas.microsoft.com/office/drawing/2014/main" id="{985420BA-7C26-4C5B-BC77-112231597179}"/>
              </a:ext>
            </a:extLst>
          </p:cNvPr>
          <p:cNvSpPr>
            <a:spLocks noGrp="1"/>
          </p:cNvSpPr>
          <p:nvPr>
            <p:ph idx="1"/>
          </p:nvPr>
        </p:nvSpPr>
        <p:spPr/>
        <p:txBody>
          <a:bodyPr/>
          <a:lstStyle/>
          <a:p>
            <a:r>
              <a:rPr lang="en-US" sz="2000" dirty="0"/>
              <a:t>Pro-creditor regime or pro-debtor?</a:t>
            </a:r>
          </a:p>
          <a:p>
            <a:r>
              <a:rPr lang="en-US" sz="2000" dirty="0"/>
              <a:t>Balance the rights and interests of all stakeholders Section 7(k)</a:t>
            </a:r>
          </a:p>
          <a:p>
            <a:r>
              <a:rPr lang="en-US" sz="2000" dirty="0"/>
              <a:t>Breathing space = Moratorium = Key feature of the business rescue process</a:t>
            </a:r>
          </a:p>
          <a:p>
            <a:r>
              <a:rPr lang="en-US" sz="2000" dirty="0"/>
              <a:t>Commercial Insolvency vs Factual Insolvency</a:t>
            </a:r>
          </a:p>
          <a:p>
            <a:r>
              <a:rPr lang="en-US" sz="2000" dirty="0"/>
              <a:t>The objective – Approval of the business rescue plan</a:t>
            </a:r>
          </a:p>
          <a:p>
            <a:r>
              <a:rPr lang="en-US" sz="2000" dirty="0"/>
              <a:t>Key – Implementation of the business rescue plan</a:t>
            </a:r>
          </a:p>
          <a:p>
            <a:endParaRPr lang="en-US" dirty="0"/>
          </a:p>
        </p:txBody>
      </p:sp>
      <p:pic>
        <p:nvPicPr>
          <p:cNvPr id="4" name="Picture 3">
            <a:extLst>
              <a:ext uri="{FF2B5EF4-FFF2-40B4-BE49-F238E27FC236}">
                <a16:creationId xmlns:a16="http://schemas.microsoft.com/office/drawing/2014/main" id="{61D6AEDA-AC6B-46A3-9BBC-2A103B9CA394}"/>
              </a:ext>
            </a:extLst>
          </p:cNvPr>
          <p:cNvPicPr>
            <a:picLocks noChangeAspect="1"/>
          </p:cNvPicPr>
          <p:nvPr/>
        </p:nvPicPr>
        <p:blipFill>
          <a:blip r:embed="rId2"/>
          <a:stretch>
            <a:fillRect/>
          </a:stretch>
        </p:blipFill>
        <p:spPr>
          <a:xfrm>
            <a:off x="3697838" y="4323767"/>
            <a:ext cx="4796323" cy="2169108"/>
          </a:xfrm>
          <a:prstGeom prst="rect">
            <a:avLst/>
          </a:prstGeom>
        </p:spPr>
      </p:pic>
    </p:spTree>
    <p:extLst>
      <p:ext uri="{BB962C8B-B14F-4D97-AF65-F5344CB8AC3E}">
        <p14:creationId xmlns:p14="http://schemas.microsoft.com/office/powerpoint/2010/main" val="723200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56E9-010A-459A-AB51-8323102EEC42}"/>
              </a:ext>
            </a:extLst>
          </p:cNvPr>
          <p:cNvSpPr>
            <a:spLocks noGrp="1"/>
          </p:cNvSpPr>
          <p:nvPr>
            <p:ph type="title"/>
          </p:nvPr>
        </p:nvSpPr>
        <p:spPr/>
        <p:txBody>
          <a:bodyPr>
            <a:normAutofit/>
          </a:bodyPr>
          <a:lstStyle/>
          <a:p>
            <a:r>
              <a:rPr lang="en-US" sz="2400" b="1" dirty="0"/>
              <a:t>1.7.2 Two objectives of business rescue</a:t>
            </a:r>
          </a:p>
        </p:txBody>
      </p:sp>
      <p:sp>
        <p:nvSpPr>
          <p:cNvPr id="3" name="Content Placeholder 2">
            <a:extLst>
              <a:ext uri="{FF2B5EF4-FFF2-40B4-BE49-F238E27FC236}">
                <a16:creationId xmlns:a16="http://schemas.microsoft.com/office/drawing/2014/main" id="{7C578962-4B51-4E08-80F8-E5979CEE1708}"/>
              </a:ext>
            </a:extLst>
          </p:cNvPr>
          <p:cNvSpPr>
            <a:spLocks noGrp="1"/>
          </p:cNvSpPr>
          <p:nvPr>
            <p:ph idx="1"/>
          </p:nvPr>
        </p:nvSpPr>
        <p:spPr/>
        <p:txBody>
          <a:bodyPr/>
          <a:lstStyle/>
          <a:p>
            <a:pPr marL="178775" lvl="1" indent="0">
              <a:buSzPct val="120000"/>
              <a:buNone/>
            </a:pPr>
            <a:r>
              <a:rPr lang="en-US" sz="2000" b="1" dirty="0"/>
              <a:t>"Business Rescue"</a:t>
            </a:r>
          </a:p>
          <a:p>
            <a:pPr marL="532788" lvl="1" indent="-354013">
              <a:buSzPct val="120000"/>
            </a:pPr>
            <a:r>
              <a:rPr lang="en-US" sz="2000" dirty="0"/>
              <a:t>Development and implementation, if approved, of a plan to rescue the company by restructuring its affairs, business, property, debt and other liabilities, and equity in a manner that – </a:t>
            </a:r>
          </a:p>
          <a:p>
            <a:pPr marL="714013" lvl="2" indent="-354013">
              <a:buSzPct val="120000"/>
            </a:pPr>
            <a:r>
              <a:rPr lang="en-US" dirty="0"/>
              <a:t>maximizes the likelihood of the company continuing in existence on a solvent basis; or</a:t>
            </a:r>
          </a:p>
          <a:p>
            <a:pPr marL="714013" lvl="2" indent="-354013">
              <a:buSzPct val="120000"/>
            </a:pPr>
            <a:r>
              <a:rPr lang="en-US" dirty="0"/>
              <a:t>results in a better return for the company’s creditors or shareholders than would result from the immediate liquidation of the company</a:t>
            </a:r>
          </a:p>
          <a:p>
            <a:pPr algn="l"/>
            <a:endParaRPr lang="en-US" dirty="0"/>
          </a:p>
        </p:txBody>
      </p:sp>
    </p:spTree>
    <p:extLst>
      <p:ext uri="{BB962C8B-B14F-4D97-AF65-F5344CB8AC3E}">
        <p14:creationId xmlns:p14="http://schemas.microsoft.com/office/powerpoint/2010/main" val="4224757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2B43-E8C8-4257-A15C-390202FA8B72}"/>
              </a:ext>
            </a:extLst>
          </p:cNvPr>
          <p:cNvSpPr>
            <a:spLocks noGrp="1"/>
          </p:cNvSpPr>
          <p:nvPr>
            <p:ph type="title"/>
          </p:nvPr>
        </p:nvSpPr>
        <p:spPr/>
        <p:txBody>
          <a:bodyPr>
            <a:normAutofit/>
          </a:bodyPr>
          <a:lstStyle/>
          <a:p>
            <a:r>
              <a:rPr lang="en-US" sz="2400" b="1" dirty="0"/>
              <a:t>1.7.3 Entry routes into business recue</a:t>
            </a:r>
          </a:p>
        </p:txBody>
      </p:sp>
      <p:sp>
        <p:nvSpPr>
          <p:cNvPr id="3" name="Content Placeholder 2">
            <a:extLst>
              <a:ext uri="{FF2B5EF4-FFF2-40B4-BE49-F238E27FC236}">
                <a16:creationId xmlns:a16="http://schemas.microsoft.com/office/drawing/2014/main" id="{6B40B666-D29C-47C5-88FE-06FED8E916F7}"/>
              </a:ext>
            </a:extLst>
          </p:cNvPr>
          <p:cNvSpPr>
            <a:spLocks noGrp="1"/>
          </p:cNvSpPr>
          <p:nvPr>
            <p:ph idx="1"/>
          </p:nvPr>
        </p:nvSpPr>
        <p:spPr/>
        <p:txBody>
          <a:bodyPr>
            <a:normAutofit fontScale="77500" lnSpcReduction="20000"/>
          </a:bodyPr>
          <a:lstStyle/>
          <a:p>
            <a:pPr marL="0" indent="0">
              <a:buSzPct val="120000"/>
              <a:buNone/>
            </a:pPr>
            <a:r>
              <a:rPr lang="en-US" sz="2800" b="1" dirty="0"/>
              <a:t>Two entry routes into the business rescue process</a:t>
            </a:r>
          </a:p>
          <a:p>
            <a:pPr marL="354013" indent="-354013">
              <a:buSzPct val="120000"/>
            </a:pPr>
            <a:r>
              <a:rPr lang="en-US" sz="2800" dirty="0">
                <a:effectLst/>
                <a:latin typeface="Arial" panose="020B0604020202020204" pitchFamily="34" charset="0"/>
                <a:ea typeface="Calibri" panose="020F0502020204030204" pitchFamily="34" charset="0"/>
              </a:rPr>
              <a:t>The first route is a company resolution (voluntary commencement)</a:t>
            </a:r>
          </a:p>
          <a:p>
            <a:pPr marL="354013" indent="-354013">
              <a:buSzPct val="120000"/>
            </a:pPr>
            <a:r>
              <a:rPr lang="en-US" sz="2800" dirty="0">
                <a:ea typeface="Calibri" panose="020F0502020204030204" pitchFamily="34" charset="0"/>
              </a:rPr>
              <a:t>T</a:t>
            </a:r>
            <a:r>
              <a:rPr lang="en-US" sz="2800" dirty="0">
                <a:effectLst/>
                <a:latin typeface="Arial" panose="020B0604020202020204" pitchFamily="34" charset="0"/>
                <a:ea typeface="Calibri" panose="020F0502020204030204" pitchFamily="34" charset="0"/>
              </a:rPr>
              <a:t>he second is a formal court application by an affected person (compulsory commencement)</a:t>
            </a:r>
          </a:p>
          <a:p>
            <a:pPr marL="354013" indent="-354013">
              <a:buSzPct val="120000"/>
            </a:pPr>
            <a:r>
              <a:rPr lang="en-US" sz="2800" dirty="0">
                <a:effectLst/>
                <a:latin typeface="Arial" panose="020B0604020202020204" pitchFamily="34" charset="0"/>
                <a:ea typeface="Calibri" panose="020F0502020204030204" pitchFamily="34" charset="0"/>
              </a:rPr>
              <a:t>In terms of section 129(1), a company's board of directors can pass a resolution in terms of which the company resolves to commence the business rescue process</a:t>
            </a:r>
            <a:endParaRPr lang="en-GB" sz="2800" dirty="0">
              <a:ea typeface="Calibri" panose="020F0502020204030204" pitchFamily="34" charset="0"/>
            </a:endParaRPr>
          </a:p>
          <a:p>
            <a:pPr marL="354013" indent="-354013">
              <a:buSzPct val="120000"/>
            </a:pPr>
            <a:r>
              <a:rPr lang="en-US" sz="2800" dirty="0"/>
              <a:t>These two important restrictions on the commencement of voluntary business rescue proceedings</a:t>
            </a:r>
          </a:p>
          <a:p>
            <a:pPr marL="354013" indent="-354013">
              <a:buSzPct val="120000"/>
            </a:pPr>
            <a:r>
              <a:rPr lang="en-US" sz="2800" dirty="0">
                <a:ea typeface="Calibri" panose="020F0502020204030204" pitchFamily="34" charset="0"/>
              </a:rPr>
              <a:t>A resolution commencing business rescue proceedings cannot be adopted if liquidation proceedings have already been initiated by or against the company</a:t>
            </a:r>
          </a:p>
          <a:p>
            <a:pPr marL="354013" indent="-354013">
              <a:buSzPct val="120000"/>
            </a:pPr>
            <a:r>
              <a:rPr lang="en-US" sz="2800" dirty="0"/>
              <a:t>A resolution to commence business rescue is of no force and effect until it has been filed with the </a:t>
            </a:r>
            <a:r>
              <a:rPr lang="en-US" sz="2800" dirty="0" err="1"/>
              <a:t>CIPC</a:t>
            </a:r>
            <a:endParaRPr lang="en-US" sz="2800" dirty="0"/>
          </a:p>
          <a:p>
            <a:endParaRPr lang="en-US" dirty="0"/>
          </a:p>
        </p:txBody>
      </p:sp>
    </p:spTree>
    <p:extLst>
      <p:ext uri="{BB962C8B-B14F-4D97-AF65-F5344CB8AC3E}">
        <p14:creationId xmlns:p14="http://schemas.microsoft.com/office/powerpoint/2010/main" val="2853719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223A-FD6B-4579-914C-C3BAF12B81CA}"/>
              </a:ext>
            </a:extLst>
          </p:cNvPr>
          <p:cNvSpPr>
            <a:spLocks noGrp="1"/>
          </p:cNvSpPr>
          <p:nvPr>
            <p:ph type="title"/>
          </p:nvPr>
        </p:nvSpPr>
        <p:spPr/>
        <p:txBody>
          <a:bodyPr>
            <a:normAutofit/>
          </a:bodyPr>
          <a:lstStyle/>
          <a:p>
            <a:r>
              <a:rPr lang="en-US" sz="2400" b="1" dirty="0"/>
              <a:t>1.7.4 The business rescue practitioner</a:t>
            </a:r>
          </a:p>
        </p:txBody>
      </p:sp>
      <p:sp>
        <p:nvSpPr>
          <p:cNvPr id="3" name="Content Placeholder 2">
            <a:extLst>
              <a:ext uri="{FF2B5EF4-FFF2-40B4-BE49-F238E27FC236}">
                <a16:creationId xmlns:a16="http://schemas.microsoft.com/office/drawing/2014/main" id="{94319D49-E8F7-4B56-AE37-25A53D633146}"/>
              </a:ext>
            </a:extLst>
          </p:cNvPr>
          <p:cNvSpPr>
            <a:spLocks noGrp="1"/>
          </p:cNvSpPr>
          <p:nvPr>
            <p:ph idx="1"/>
          </p:nvPr>
        </p:nvSpPr>
        <p:spPr/>
        <p:txBody>
          <a:bodyPr>
            <a:normAutofit fontScale="70000" lnSpcReduction="20000"/>
          </a:bodyPr>
          <a:lstStyle/>
          <a:p>
            <a:pPr marL="354013" indent="-354013">
              <a:buSzPct val="120000"/>
            </a:pPr>
            <a:r>
              <a:rPr lang="en-US" sz="2800" dirty="0"/>
              <a:t>During a company’s business rescue proceedings, the business rescue practitioner, in addition to any other powers and duties set out in Chapter 6, has full management control of the company in substitution for its board and pre-existing management</a:t>
            </a:r>
          </a:p>
          <a:p>
            <a:pPr marL="354013" indent="-354013">
              <a:buSzPct val="120000"/>
            </a:pPr>
            <a:r>
              <a:rPr lang="en-US" sz="2800" dirty="0">
                <a:ea typeface="Calibri" panose="020F0502020204030204" pitchFamily="34" charset="0"/>
              </a:rPr>
              <a:t>The business rescue practitioner is an officer of the court for the duration of a company's business rescue proceedings, and must report to the court in accordance with any applicable rules of, or orders made, by the court</a:t>
            </a:r>
          </a:p>
          <a:p>
            <a:pPr marL="354013" indent="-354013">
              <a:buSzPct val="120000"/>
            </a:pPr>
            <a:r>
              <a:rPr lang="en-US" sz="2800" dirty="0">
                <a:effectLst/>
                <a:latin typeface="Arial" panose="020B0604020202020204" pitchFamily="34" charset="0"/>
                <a:ea typeface="Calibri" panose="020F0502020204030204" pitchFamily="34" charset="0"/>
              </a:rPr>
              <a:t>A business rescue practitioner also has the same responsibilities, duties and liabilities of a director of the company, as contemplated in sections 75 to 77 of the Companies Act  </a:t>
            </a:r>
          </a:p>
          <a:p>
            <a:pPr marL="354013" indent="-354013">
              <a:buSzPct val="120000"/>
            </a:pPr>
            <a:r>
              <a:rPr lang="en-US" sz="2800" dirty="0">
                <a:ea typeface="Calibri" panose="020F0502020204030204" pitchFamily="34" charset="0"/>
              </a:rPr>
              <a:t>A business rescue practitioner may be held liable in accordance with any relevant law for the consequences of any act of omission amounting to gross negligence in the exercise of the powers and performance of the functions of a practitioner</a:t>
            </a:r>
          </a:p>
          <a:p>
            <a:pPr marL="354013" indent="-354013">
              <a:buSzPct val="120000"/>
            </a:pPr>
            <a:r>
              <a:rPr lang="en-US" sz="2800" dirty="0"/>
              <a:t>Given the important role played by business rescue practitioners during the business rescue process, Chapter 6 of the Companies Act sets out various specific requirements that must be satisfied before a practitioner may be appointed to act as such during business rescue proceedings </a:t>
            </a:r>
          </a:p>
          <a:p>
            <a:pPr marL="354013" indent="-354013">
              <a:buSzPct val="120000"/>
            </a:pPr>
            <a:r>
              <a:rPr lang="en-US" dirty="0"/>
              <a:t>Importance of a pre-assessment report</a:t>
            </a:r>
            <a:endParaRPr lang="en-US" sz="2800" dirty="0"/>
          </a:p>
          <a:p>
            <a:endParaRPr lang="en-US" dirty="0"/>
          </a:p>
        </p:txBody>
      </p:sp>
    </p:spTree>
    <p:extLst>
      <p:ext uri="{BB962C8B-B14F-4D97-AF65-F5344CB8AC3E}">
        <p14:creationId xmlns:p14="http://schemas.microsoft.com/office/powerpoint/2010/main" val="834618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CCC2-5EE9-45BF-8CDF-ABC9FCA3E9D2}"/>
              </a:ext>
            </a:extLst>
          </p:cNvPr>
          <p:cNvSpPr>
            <a:spLocks noGrp="1"/>
          </p:cNvSpPr>
          <p:nvPr>
            <p:ph type="title"/>
          </p:nvPr>
        </p:nvSpPr>
        <p:spPr/>
        <p:txBody>
          <a:bodyPr>
            <a:normAutofit/>
          </a:bodyPr>
          <a:lstStyle/>
          <a:p>
            <a:r>
              <a:rPr lang="en-US" sz="2400" b="1" dirty="0"/>
              <a:t>1.7.5 Moratorium (Section 133)</a:t>
            </a:r>
          </a:p>
        </p:txBody>
      </p:sp>
      <p:sp>
        <p:nvSpPr>
          <p:cNvPr id="3" name="Content Placeholder 2">
            <a:extLst>
              <a:ext uri="{FF2B5EF4-FFF2-40B4-BE49-F238E27FC236}">
                <a16:creationId xmlns:a16="http://schemas.microsoft.com/office/drawing/2014/main" id="{99F6F6BF-1D12-467F-9A9E-3D0616B09143}"/>
              </a:ext>
            </a:extLst>
          </p:cNvPr>
          <p:cNvSpPr>
            <a:spLocks noGrp="1"/>
          </p:cNvSpPr>
          <p:nvPr>
            <p:ph idx="1"/>
          </p:nvPr>
        </p:nvSpPr>
        <p:spPr/>
        <p:txBody>
          <a:bodyPr/>
          <a:lstStyle/>
          <a:p>
            <a:pPr marL="354013" indent="-354013">
              <a:buSzPct val="120000"/>
            </a:pPr>
            <a:r>
              <a:rPr lang="en-US" sz="2000" dirty="0"/>
              <a:t>A primary aim of business rescue proceedings is to offer a distressed company some breathing space to allow its affairs to be restructured in such a way as to allow it to continue to operate as a going concern</a:t>
            </a:r>
          </a:p>
          <a:p>
            <a:pPr marL="354013" indent="-354013">
              <a:buSzPct val="120000"/>
            </a:pPr>
            <a:r>
              <a:rPr lang="en-US" sz="2000" dirty="0"/>
              <a:t>This is achieved through a general moratorium on claims (a "stay" on claims)</a:t>
            </a:r>
          </a:p>
          <a:p>
            <a:pPr marL="354013" indent="-354013">
              <a:buSzPct val="120000"/>
            </a:pPr>
            <a:r>
              <a:rPr lang="en-GB" sz="2000" dirty="0">
                <a:effectLst/>
                <a:latin typeface="Arial" panose="020B0604020202020204" pitchFamily="34" charset="0"/>
                <a:ea typeface="Times New Roman" panose="02020603050405020304" pitchFamily="18" charset="0"/>
              </a:rPr>
              <a:t>The moratorium on claims is a fundamental aspect of any successful rescue mechanism, aimed at the restructuring of the debt of a company that is financially distressed</a:t>
            </a:r>
          </a:p>
          <a:p>
            <a:pPr marL="354013" indent="-354013">
              <a:buSzPct val="120000"/>
            </a:pPr>
            <a:r>
              <a:rPr lang="en-US" sz="2000" dirty="0"/>
              <a:t>Section 133 of the Companies Act –</a:t>
            </a:r>
          </a:p>
          <a:p>
            <a:pPr marL="532788" lvl="1" indent="-354013">
              <a:buSzPct val="120000"/>
            </a:pPr>
            <a:r>
              <a:rPr lang="en-US" sz="2000" dirty="0"/>
              <a:t>provides that during business rescue proceedings,  no legal proceeding, including enforcement action, against the company, or in relation to any property belonging to the company, or lawfully in its possession, may be commenced or proceeded with in any forum, except with the written consent of the practitioner or with the leave of the court and in accordance with any terms the court considers suitable</a:t>
            </a:r>
          </a:p>
          <a:p>
            <a:endParaRPr lang="en-US" dirty="0"/>
          </a:p>
        </p:txBody>
      </p:sp>
    </p:spTree>
    <p:extLst>
      <p:ext uri="{BB962C8B-B14F-4D97-AF65-F5344CB8AC3E}">
        <p14:creationId xmlns:p14="http://schemas.microsoft.com/office/powerpoint/2010/main" val="2238636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012CE-DC42-640F-13D7-1633FE010143}"/>
              </a:ext>
            </a:extLst>
          </p:cNvPr>
          <p:cNvSpPr>
            <a:spLocks noGrp="1"/>
          </p:cNvSpPr>
          <p:nvPr>
            <p:ph type="title"/>
          </p:nvPr>
        </p:nvSpPr>
        <p:spPr/>
        <p:txBody>
          <a:bodyPr>
            <a:normAutofit/>
          </a:bodyPr>
          <a:lstStyle/>
          <a:p>
            <a:r>
              <a:rPr lang="en-ZA" sz="2400" b="1" dirty="0"/>
              <a:t>Presenter from the Werksmans'</a:t>
            </a:r>
            <a:br>
              <a:rPr lang="en-ZA" sz="2400" b="1" dirty="0"/>
            </a:br>
            <a:r>
              <a:rPr lang="en-ZA" sz="2400" b="1" dirty="0"/>
              <a:t>Insolvency &amp; Business Rescue Practice Area</a:t>
            </a:r>
            <a:br>
              <a:rPr lang="en-ZA" sz="2400" b="1" dirty="0"/>
            </a:br>
            <a:endParaRPr lang="en-US" sz="2400" b="1" dirty="0"/>
          </a:p>
        </p:txBody>
      </p:sp>
      <p:pic>
        <p:nvPicPr>
          <p:cNvPr id="4" name="Content Placeholder 3">
            <a:extLst>
              <a:ext uri="{FF2B5EF4-FFF2-40B4-BE49-F238E27FC236}">
                <a16:creationId xmlns:a16="http://schemas.microsoft.com/office/drawing/2014/main" id="{D4F91DF7-3964-4760-BA11-80AA5061C98B}"/>
              </a:ext>
            </a:extLst>
          </p:cNvPr>
          <p:cNvPicPr>
            <a:picLocks noGrp="1" noChangeAspect="1"/>
          </p:cNvPicPr>
          <p:nvPr>
            <p:ph idx="1"/>
          </p:nvPr>
        </p:nvPicPr>
        <p:blipFill>
          <a:blip r:embed="rId2"/>
          <a:stretch>
            <a:fillRect/>
          </a:stretch>
        </p:blipFill>
        <p:spPr>
          <a:xfrm>
            <a:off x="838200" y="2128384"/>
            <a:ext cx="1968062" cy="1938696"/>
          </a:xfrm>
          <a:prstGeom prst="rect">
            <a:avLst/>
          </a:prstGeom>
        </p:spPr>
      </p:pic>
      <p:sp>
        <p:nvSpPr>
          <p:cNvPr id="6" name="Rectangle 5">
            <a:extLst>
              <a:ext uri="{FF2B5EF4-FFF2-40B4-BE49-F238E27FC236}">
                <a16:creationId xmlns:a16="http://schemas.microsoft.com/office/drawing/2014/main" id="{A3F5F0E2-9F59-48E9-8EEA-4E61D7E592FE}"/>
              </a:ext>
            </a:extLst>
          </p:cNvPr>
          <p:cNvSpPr/>
          <p:nvPr/>
        </p:nvSpPr>
        <p:spPr>
          <a:xfrm>
            <a:off x="3289738" y="2128384"/>
            <a:ext cx="4477407" cy="1418337"/>
          </a:xfrm>
          <a:prstGeom prst="rect">
            <a:avLst/>
          </a:prstGeom>
        </p:spPr>
        <p:txBody>
          <a:bodyPr wrap="square">
            <a:spAutoFit/>
          </a:bodyPr>
          <a:lstStyle/>
          <a:p>
            <a:pPr marL="12700" lvl="0" algn="l" fontAlgn="auto">
              <a:spcBef>
                <a:spcPts val="570"/>
              </a:spcBef>
              <a:spcAft>
                <a:spcPts val="0"/>
              </a:spcAft>
              <a:defRPr/>
            </a:pPr>
            <a:r>
              <a:rPr lang="en-US" b="1" spc="-5" dirty="0">
                <a:solidFill>
                  <a:srgbClr val="1CE4BD"/>
                </a:solidFill>
                <a:latin typeface="Arial" panose="020B0604020202020204" pitchFamily="34" charset="0"/>
                <a:cs typeface="Arial" panose="020B0604020202020204" pitchFamily="34" charset="0"/>
              </a:rPr>
              <a:t>Director </a:t>
            </a:r>
            <a:r>
              <a:rPr lang="en-US" b="1" dirty="0">
                <a:solidFill>
                  <a:srgbClr val="1CE4BD"/>
                </a:solidFill>
                <a:latin typeface="Arial" panose="020B0604020202020204" pitchFamily="34" charset="0"/>
                <a:cs typeface="Arial" panose="020B0604020202020204" pitchFamily="34" charset="0"/>
              </a:rPr>
              <a:t>and </a:t>
            </a:r>
            <a:r>
              <a:rPr lang="en-US" b="1" spc="-5" dirty="0">
                <a:solidFill>
                  <a:srgbClr val="1CE4BD"/>
                </a:solidFill>
                <a:latin typeface="Arial" panose="020B0604020202020204" pitchFamily="34" charset="0"/>
                <a:cs typeface="Arial" panose="020B0604020202020204" pitchFamily="34" charset="0"/>
              </a:rPr>
              <a:t>Practice Area Head</a:t>
            </a:r>
            <a:endParaRPr lang="en-US" dirty="0">
              <a:solidFill>
                <a:prstClr val="black"/>
              </a:solidFill>
              <a:latin typeface="Arial" panose="020B0604020202020204" pitchFamily="34" charset="0"/>
              <a:cs typeface="Arial" panose="020B0604020202020204" pitchFamily="34" charset="0"/>
            </a:endParaRPr>
          </a:p>
          <a:p>
            <a:pPr marL="12700" lvl="0" algn="l" fontAlgn="auto">
              <a:spcBef>
                <a:spcPts val="605"/>
              </a:spcBef>
              <a:spcAft>
                <a:spcPts val="0"/>
              </a:spcAft>
              <a:defRPr/>
            </a:pPr>
            <a:r>
              <a:rPr lang="en-US" b="1" spc="-5" dirty="0">
                <a:solidFill>
                  <a:srgbClr val="231F20"/>
                </a:solidFill>
                <a:latin typeface="Arial" panose="020B0604020202020204" pitchFamily="34" charset="0"/>
                <a:cs typeface="Arial" panose="020B0604020202020204" pitchFamily="34" charset="0"/>
              </a:rPr>
              <a:t>Eric Levenstein</a:t>
            </a:r>
            <a:endParaRPr lang="en-US" dirty="0">
              <a:solidFill>
                <a:prstClr val="black"/>
              </a:solidFill>
              <a:latin typeface="Arial" panose="020B0604020202020204" pitchFamily="34" charset="0"/>
              <a:cs typeface="Arial" panose="020B0604020202020204" pitchFamily="34" charset="0"/>
            </a:endParaRPr>
          </a:p>
          <a:p>
            <a:pPr marL="12700" lvl="0" algn="l" fontAlgn="auto">
              <a:spcBef>
                <a:spcPts val="245"/>
              </a:spcBef>
              <a:spcAft>
                <a:spcPts val="0"/>
              </a:spcAft>
              <a:defRPr/>
            </a:pPr>
            <a:r>
              <a:rPr lang="en-US" sz="1050" b="1" spc="-5" dirty="0">
                <a:solidFill>
                  <a:srgbClr val="231F20"/>
                </a:solidFill>
                <a:latin typeface="Arial" panose="020B0604020202020204" pitchFamily="34" charset="0"/>
                <a:cs typeface="Arial" panose="020B0604020202020204" pitchFamily="34" charset="0"/>
              </a:rPr>
              <a:t>Johannesburg</a:t>
            </a:r>
            <a:endParaRPr lang="en-US" sz="1050" dirty="0">
              <a:solidFill>
                <a:prstClr val="black"/>
              </a:solidFill>
              <a:latin typeface="Arial" panose="020B0604020202020204" pitchFamily="34" charset="0"/>
              <a:cs typeface="Arial" panose="020B0604020202020204" pitchFamily="34" charset="0"/>
            </a:endParaRPr>
          </a:p>
          <a:p>
            <a:pPr lvl="0" algn="l" fontAlgn="auto">
              <a:spcBef>
                <a:spcPts val="45"/>
              </a:spcBef>
              <a:spcAft>
                <a:spcPts val="0"/>
              </a:spcAft>
              <a:defRPr/>
            </a:pPr>
            <a:endParaRPr lang="en-US" sz="1100" dirty="0">
              <a:solidFill>
                <a:prstClr val="black"/>
              </a:solidFill>
              <a:latin typeface="Arial" panose="020B0604020202020204" pitchFamily="34" charset="0"/>
              <a:cs typeface="Arial" panose="020B0604020202020204" pitchFamily="34" charset="0"/>
            </a:endParaRPr>
          </a:p>
          <a:p>
            <a:pPr marL="12700" lvl="0" algn="l" fontAlgn="auto">
              <a:spcBef>
                <a:spcPts val="0"/>
              </a:spcBef>
              <a:spcAft>
                <a:spcPts val="0"/>
              </a:spcAft>
              <a:defRPr/>
            </a:pPr>
            <a:r>
              <a:rPr lang="en-US" sz="1100" b="1" dirty="0">
                <a:solidFill>
                  <a:srgbClr val="231F20"/>
                </a:solidFill>
                <a:latin typeface="Arial" panose="020B0604020202020204" pitchFamily="34" charset="0"/>
                <a:cs typeface="Arial" panose="020B0604020202020204" pitchFamily="34" charset="0"/>
              </a:rPr>
              <a:t>T </a:t>
            </a:r>
            <a:r>
              <a:rPr lang="en-US" sz="1100" spc="-5" dirty="0">
                <a:solidFill>
                  <a:srgbClr val="231F20"/>
                </a:solidFill>
                <a:latin typeface="Arial" panose="020B0604020202020204" pitchFamily="34" charset="0"/>
                <a:cs typeface="Arial" panose="020B0604020202020204" pitchFamily="34" charset="0"/>
              </a:rPr>
              <a:t>+27 </a:t>
            </a:r>
            <a:r>
              <a:rPr lang="en-US" sz="1100" dirty="0">
                <a:solidFill>
                  <a:srgbClr val="231F20"/>
                </a:solidFill>
                <a:latin typeface="Arial" panose="020B0604020202020204" pitchFamily="34" charset="0"/>
                <a:cs typeface="Arial" panose="020B0604020202020204" pitchFamily="34" charset="0"/>
              </a:rPr>
              <a:t>11 </a:t>
            </a:r>
            <a:r>
              <a:rPr lang="en-US" sz="1100" spc="-5" dirty="0">
                <a:solidFill>
                  <a:srgbClr val="231F20"/>
                </a:solidFill>
                <a:latin typeface="Arial" panose="020B0604020202020204" pitchFamily="34" charset="0"/>
                <a:cs typeface="Arial" panose="020B0604020202020204" pitchFamily="34" charset="0"/>
              </a:rPr>
              <a:t>535</a:t>
            </a:r>
            <a:r>
              <a:rPr lang="en-US" sz="1100" spc="-100" dirty="0">
                <a:solidFill>
                  <a:srgbClr val="231F20"/>
                </a:solidFill>
                <a:latin typeface="Arial" panose="020B0604020202020204" pitchFamily="34" charset="0"/>
                <a:cs typeface="Arial" panose="020B0604020202020204" pitchFamily="34" charset="0"/>
              </a:rPr>
              <a:t> </a:t>
            </a:r>
            <a:r>
              <a:rPr lang="en-US" sz="1100" spc="-5" dirty="0">
                <a:solidFill>
                  <a:srgbClr val="231F20"/>
                </a:solidFill>
                <a:latin typeface="Arial" panose="020B0604020202020204" pitchFamily="34" charset="0"/>
                <a:cs typeface="Arial" panose="020B0604020202020204" pitchFamily="34" charset="0"/>
              </a:rPr>
              <a:t>8237</a:t>
            </a:r>
            <a:endParaRPr lang="en-US" sz="1100" dirty="0">
              <a:solidFill>
                <a:prstClr val="black"/>
              </a:solidFill>
              <a:latin typeface="Arial" panose="020B0604020202020204" pitchFamily="34" charset="0"/>
              <a:cs typeface="Arial" panose="020B0604020202020204" pitchFamily="34" charset="0"/>
            </a:endParaRPr>
          </a:p>
          <a:p>
            <a:pPr marL="12700" lvl="0" algn="l" fontAlgn="auto">
              <a:spcBef>
                <a:spcPts val="0"/>
              </a:spcBef>
              <a:spcAft>
                <a:spcPts val="0"/>
              </a:spcAft>
              <a:defRPr/>
            </a:pPr>
            <a:r>
              <a:rPr lang="en-US" sz="1100" b="1" dirty="0">
                <a:solidFill>
                  <a:srgbClr val="231F20"/>
                </a:solidFill>
                <a:latin typeface="Arial" panose="020B0604020202020204" pitchFamily="34" charset="0"/>
                <a:cs typeface="Arial" panose="020B0604020202020204" pitchFamily="34" charset="0"/>
              </a:rPr>
              <a:t>E</a:t>
            </a:r>
            <a:r>
              <a:rPr lang="en-US" sz="1100" b="1" spc="-30" dirty="0">
                <a:solidFill>
                  <a:srgbClr val="231F20"/>
                </a:solidFill>
                <a:latin typeface="Arial" panose="020B0604020202020204" pitchFamily="34" charset="0"/>
                <a:cs typeface="Arial" panose="020B0604020202020204" pitchFamily="34" charset="0"/>
              </a:rPr>
              <a:t> </a:t>
            </a:r>
            <a:r>
              <a:rPr lang="en-US" sz="1100" spc="-5" dirty="0">
                <a:solidFill>
                  <a:srgbClr val="231F20"/>
                </a:solidFill>
                <a:latin typeface="Arial" panose="020B0604020202020204" pitchFamily="34" charset="0"/>
                <a:cs typeface="Arial" panose="020B0604020202020204" pitchFamily="34" charset="0"/>
                <a:hlinkClick r:id="rId3"/>
              </a:rPr>
              <a:t>elevenstein@werksmans.com</a:t>
            </a:r>
            <a:endParaRPr lang="en-US" sz="1100" dirty="0">
              <a:solidFill>
                <a:prstClr val="black"/>
              </a:solidFill>
              <a:latin typeface="Arial" panose="020B0604020202020204" pitchFamily="34" charset="0"/>
              <a:cs typeface="Arial" panose="020B0604020202020204" pitchFamily="34" charset="0"/>
            </a:endParaRPr>
          </a:p>
        </p:txBody>
      </p:sp>
      <p:pic>
        <p:nvPicPr>
          <p:cNvPr id="1026" name="8F951AAA-681E-4BF4-BFC0-1684A452CA75" descr="IMG_3346.jpg">
            <a:extLst>
              <a:ext uri="{FF2B5EF4-FFF2-40B4-BE49-F238E27FC236}">
                <a16:creationId xmlns:a16="http://schemas.microsoft.com/office/drawing/2014/main" id="{BE7CF236-0C11-4736-9694-70A1AC35C0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769" y="2559955"/>
            <a:ext cx="6040943"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594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D6D3-65E8-4C6E-8C7A-73CBA6D047A2}"/>
              </a:ext>
            </a:extLst>
          </p:cNvPr>
          <p:cNvSpPr>
            <a:spLocks noGrp="1"/>
          </p:cNvSpPr>
          <p:nvPr>
            <p:ph type="title"/>
          </p:nvPr>
        </p:nvSpPr>
        <p:spPr/>
        <p:txBody>
          <a:bodyPr>
            <a:normAutofit/>
          </a:bodyPr>
          <a:lstStyle/>
          <a:p>
            <a:r>
              <a:rPr lang="en-US" sz="2800" b="1" dirty="0"/>
              <a:t>1.7.5 Moratorium continued….</a:t>
            </a:r>
          </a:p>
        </p:txBody>
      </p:sp>
      <p:sp>
        <p:nvSpPr>
          <p:cNvPr id="3" name="Content Placeholder 2">
            <a:extLst>
              <a:ext uri="{FF2B5EF4-FFF2-40B4-BE49-F238E27FC236}">
                <a16:creationId xmlns:a16="http://schemas.microsoft.com/office/drawing/2014/main" id="{828593D3-A0C4-4941-8F65-C784957C4196}"/>
              </a:ext>
            </a:extLst>
          </p:cNvPr>
          <p:cNvSpPr>
            <a:spLocks noGrp="1"/>
          </p:cNvSpPr>
          <p:nvPr>
            <p:ph idx="1"/>
          </p:nvPr>
        </p:nvSpPr>
        <p:spPr/>
        <p:txBody>
          <a:bodyPr>
            <a:normAutofit fontScale="92500" lnSpcReduction="20000"/>
          </a:bodyPr>
          <a:lstStyle/>
          <a:p>
            <a:pPr marL="354013" indent="-354013">
              <a:buSzPct val="120000"/>
            </a:pPr>
            <a:r>
              <a:rPr lang="en-US" sz="2800" dirty="0"/>
              <a:t>The High Court has exclusive jurisdiction over business rescue matters, and as such, a party seeking to initiate proceedings, including those that concern an employment-related claim, against a company in business rescue, must secure the written consent of the business rescue practitioner or obtain the leave of the High Court to institute those proceedings</a:t>
            </a:r>
          </a:p>
          <a:p>
            <a:pPr marL="354013" indent="-354013">
              <a:buSzPct val="120000"/>
            </a:pPr>
            <a:r>
              <a:rPr lang="en-US" sz="2800" dirty="0">
                <a:effectLst/>
                <a:latin typeface="Arial" panose="020B0604020202020204" pitchFamily="34" charset="0"/>
                <a:ea typeface="Times New Roman" panose="02020603050405020304" pitchFamily="18" charset="0"/>
              </a:rPr>
              <a:t>Arbitration proceedings are legal proceedings for which the written consent of the business rescue practitioner or the leave of the court is required in terms of section 133</a:t>
            </a:r>
            <a:endParaRPr lang="en-GB" sz="2800" dirty="0">
              <a:effectLst/>
              <a:latin typeface="Arial" panose="020B0604020202020204" pitchFamily="34" charset="0"/>
              <a:ea typeface="Times New Roman" panose="02020603050405020304" pitchFamily="18" charset="0"/>
            </a:endParaRPr>
          </a:p>
          <a:p>
            <a:pPr marL="354013" indent="-354013">
              <a:buSzPct val="120000"/>
            </a:pPr>
            <a:r>
              <a:rPr lang="en-GB" sz="2800" dirty="0">
                <a:effectLst/>
                <a:latin typeface="Arial" panose="020B0604020202020204" pitchFamily="34" charset="0"/>
                <a:ea typeface="Times New Roman" panose="02020603050405020304" pitchFamily="18" charset="0"/>
              </a:rPr>
              <a:t>The moratorium on legal proceedings in section 133 finds no application in legal proceedings against a company's business rescue practitioner in connection with the business rescue plan including its interpretation, adoption or implementation</a:t>
            </a:r>
          </a:p>
          <a:p>
            <a:endParaRPr lang="en-US" dirty="0"/>
          </a:p>
        </p:txBody>
      </p:sp>
    </p:spTree>
    <p:extLst>
      <p:ext uri="{BB962C8B-B14F-4D97-AF65-F5344CB8AC3E}">
        <p14:creationId xmlns:p14="http://schemas.microsoft.com/office/powerpoint/2010/main" val="4038375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AF416-FD98-455F-84DB-6EB038A3215A}"/>
              </a:ext>
            </a:extLst>
          </p:cNvPr>
          <p:cNvSpPr>
            <a:spLocks noGrp="1"/>
          </p:cNvSpPr>
          <p:nvPr>
            <p:ph type="title"/>
          </p:nvPr>
        </p:nvSpPr>
        <p:spPr/>
        <p:txBody>
          <a:bodyPr>
            <a:normAutofit/>
          </a:bodyPr>
          <a:lstStyle/>
          <a:p>
            <a:r>
              <a:rPr lang="en-US" sz="2800" b="1" dirty="0"/>
              <a:t>1.7.6 Post-commencement finance (Section 135)</a:t>
            </a:r>
          </a:p>
        </p:txBody>
      </p:sp>
      <p:sp>
        <p:nvSpPr>
          <p:cNvPr id="3" name="Content Placeholder 2">
            <a:extLst>
              <a:ext uri="{FF2B5EF4-FFF2-40B4-BE49-F238E27FC236}">
                <a16:creationId xmlns:a16="http://schemas.microsoft.com/office/drawing/2014/main" id="{59AF7E57-9EE7-4D00-A4BB-23161745D1BF}"/>
              </a:ext>
            </a:extLst>
          </p:cNvPr>
          <p:cNvSpPr>
            <a:spLocks noGrp="1"/>
          </p:cNvSpPr>
          <p:nvPr>
            <p:ph idx="1"/>
          </p:nvPr>
        </p:nvSpPr>
        <p:spPr/>
        <p:txBody>
          <a:bodyPr>
            <a:normAutofit fontScale="70000" lnSpcReduction="20000"/>
          </a:bodyPr>
          <a:lstStyle/>
          <a:p>
            <a:pPr marL="354013" indent="-354013">
              <a:buSzPct val="120000"/>
            </a:pPr>
            <a:r>
              <a:rPr lang="en-US" sz="2800" dirty="0"/>
              <a:t>Post-commencement finance is the life-blood of the company while it is undergoing its restructuring process under business rescue</a:t>
            </a:r>
          </a:p>
          <a:p>
            <a:pPr marL="354013" indent="-354013">
              <a:buSzPct val="120000"/>
            </a:pPr>
            <a:r>
              <a:rPr lang="en-GB" sz="2800" dirty="0">
                <a:effectLst/>
                <a:latin typeface="Arial" panose="020B0604020202020204" pitchFamily="34" charset="0"/>
                <a:ea typeface="Times New Roman" panose="02020603050405020304" pitchFamily="18" charset="0"/>
              </a:rPr>
              <a:t>Post-commencement finance is funding that is provided to the company after the date of commencement of business rescue proceedings</a:t>
            </a:r>
          </a:p>
          <a:p>
            <a:pPr marL="354013" indent="-354013">
              <a:buSzPct val="120000"/>
            </a:pPr>
            <a:r>
              <a:rPr lang="en-GB" sz="2800" dirty="0">
                <a:effectLst/>
                <a:latin typeface="Arial" panose="020B0604020202020204" pitchFamily="34" charset="0"/>
                <a:ea typeface="Times New Roman" panose="02020603050405020304" pitchFamily="18" charset="0"/>
              </a:rPr>
              <a:t>In view of the importance of securing some level of ongoing finance in order to continue functioning in the marketplace, the Companies Act provides statutory protection and elevates the status of such funding above the claims of the company's pre-business rescue creditors (waterfall of payments in a business rescue)</a:t>
            </a:r>
          </a:p>
          <a:p>
            <a:pPr marL="354013" indent="-354013">
              <a:buSzPct val="120000"/>
            </a:pPr>
            <a:r>
              <a:rPr lang="en-US" sz="2800" dirty="0">
                <a:effectLst/>
                <a:latin typeface="Arial" panose="020B0604020202020204" pitchFamily="34" charset="0"/>
                <a:ea typeface="Times New Roman" panose="02020603050405020304" pitchFamily="18" charset="0"/>
              </a:rPr>
              <a:t>Without such preference being conferred, very few, if any, lenders would be prepared to continue to finance a company in circumstances where it is financially distressed and has been placed under business rescue</a:t>
            </a:r>
          </a:p>
          <a:p>
            <a:pPr marL="354013" indent="-354013">
              <a:buSzPct val="120000"/>
            </a:pPr>
            <a:r>
              <a:rPr lang="en-GB" sz="2800" dirty="0">
                <a:effectLst/>
                <a:latin typeface="Arial" panose="020B0604020202020204" pitchFamily="34" charset="0"/>
                <a:ea typeface="Times New Roman" panose="02020603050405020304" pitchFamily="18" charset="0"/>
              </a:rPr>
              <a:t>During business rescue proceedings the company may obtain "finance" secured by the unencumbered assets of the company but </a:t>
            </a:r>
            <a:r>
              <a:rPr lang="en-GB" sz="2800" u="sng" dirty="0">
                <a:effectLst/>
                <a:latin typeface="Arial" panose="020B0604020202020204" pitchFamily="34" charset="0"/>
                <a:ea typeface="Times New Roman" panose="02020603050405020304" pitchFamily="18" charset="0"/>
              </a:rPr>
              <a:t>payable after</a:t>
            </a:r>
            <a:r>
              <a:rPr lang="en-GB" sz="2800" dirty="0">
                <a:effectLst/>
                <a:latin typeface="Arial" panose="020B0604020202020204" pitchFamily="34" charset="0"/>
                <a:ea typeface="Times New Roman" panose="02020603050405020304" pitchFamily="18" charset="0"/>
              </a:rPr>
              <a:t>  business rescue practitioners' remuneration and costs related to the proceedings and claims related to employment arising during the rescue proceedings in the order of preference indicated in section 135 of the Companies Act</a:t>
            </a:r>
          </a:p>
          <a:p>
            <a:endParaRPr lang="en-US" dirty="0"/>
          </a:p>
        </p:txBody>
      </p:sp>
    </p:spTree>
    <p:extLst>
      <p:ext uri="{BB962C8B-B14F-4D97-AF65-F5344CB8AC3E}">
        <p14:creationId xmlns:p14="http://schemas.microsoft.com/office/powerpoint/2010/main" val="1667825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162D-64BF-47D0-A39C-A85FAFA38811}"/>
              </a:ext>
            </a:extLst>
          </p:cNvPr>
          <p:cNvSpPr>
            <a:spLocks noGrp="1"/>
          </p:cNvSpPr>
          <p:nvPr>
            <p:ph type="title"/>
          </p:nvPr>
        </p:nvSpPr>
        <p:spPr/>
        <p:txBody>
          <a:bodyPr>
            <a:normAutofit/>
          </a:bodyPr>
          <a:lstStyle/>
          <a:p>
            <a:r>
              <a:rPr lang="en-US" sz="2800" b="1" dirty="0"/>
              <a:t>1.7.7 The business rescue plan (Section 150)</a:t>
            </a:r>
          </a:p>
        </p:txBody>
      </p:sp>
      <p:sp>
        <p:nvSpPr>
          <p:cNvPr id="3" name="Content Placeholder 2">
            <a:extLst>
              <a:ext uri="{FF2B5EF4-FFF2-40B4-BE49-F238E27FC236}">
                <a16:creationId xmlns:a16="http://schemas.microsoft.com/office/drawing/2014/main" id="{2C280CBC-7AF2-42A9-A5D7-F884A6A1A526}"/>
              </a:ext>
            </a:extLst>
          </p:cNvPr>
          <p:cNvSpPr>
            <a:spLocks noGrp="1"/>
          </p:cNvSpPr>
          <p:nvPr>
            <p:ph idx="1"/>
          </p:nvPr>
        </p:nvSpPr>
        <p:spPr/>
        <p:txBody>
          <a:bodyPr>
            <a:normAutofit fontScale="70000" lnSpcReduction="20000"/>
          </a:bodyPr>
          <a:lstStyle/>
          <a:p>
            <a:pPr marL="354013" indent="-354013">
              <a:buSzPct val="120000"/>
            </a:pPr>
            <a:r>
              <a:rPr lang="en-GB" sz="2800" dirty="0">
                <a:effectLst/>
                <a:latin typeface="Arial" panose="020B0604020202020204" pitchFamily="34" charset="0"/>
                <a:ea typeface="Times New Roman" panose="02020603050405020304" pitchFamily="18" charset="0"/>
              </a:rPr>
              <a:t>The practitioner, after consulting the creditors, other affected persons, and the management of the company, is obligated to prepare a business rescue plan for consideration and possible adoption at a meeting convened for this purpose</a:t>
            </a:r>
          </a:p>
          <a:p>
            <a:pPr marL="354013" indent="-354013">
              <a:buSzPct val="120000"/>
            </a:pPr>
            <a:r>
              <a:rPr lang="en-GB" sz="2800" dirty="0">
                <a:ea typeface="Times New Roman" panose="02020603050405020304" pitchFamily="18" charset="0"/>
              </a:rPr>
              <a:t>T</a:t>
            </a:r>
            <a:r>
              <a:rPr lang="en-GB" sz="2800" dirty="0">
                <a:effectLst/>
                <a:latin typeface="Arial" panose="020B0604020202020204" pitchFamily="34" charset="0"/>
                <a:ea typeface="Times New Roman" panose="02020603050405020304" pitchFamily="18" charset="0"/>
              </a:rPr>
              <a:t>he consideration of the business rescue plan is the most significant part of the business rescue process, as the business rescue plan will ultimately, if voted in and approved, give the company a chance to be rescued</a:t>
            </a:r>
          </a:p>
          <a:p>
            <a:pPr marL="354013" indent="-354013">
              <a:buSzPct val="120000"/>
            </a:pPr>
            <a:r>
              <a:rPr lang="en-GB" sz="2800" dirty="0">
                <a:effectLst/>
                <a:latin typeface="Arial" panose="020B0604020202020204" pitchFamily="34" charset="0"/>
                <a:ea typeface="Times New Roman" panose="02020603050405020304" pitchFamily="18" charset="0"/>
              </a:rPr>
              <a:t>Section 150 contains detailed provisions of the information that must be contained in a proposed plan</a:t>
            </a:r>
          </a:p>
          <a:p>
            <a:pPr marL="354013" indent="-354013">
              <a:buSzPct val="120000"/>
            </a:pPr>
            <a:r>
              <a:rPr lang="en-GB" sz="2800" dirty="0">
                <a:ea typeface="Times New Roman" panose="02020603050405020304" pitchFamily="18" charset="0"/>
              </a:rPr>
              <a:t>T</a:t>
            </a:r>
            <a:r>
              <a:rPr lang="en-GB" sz="2800" dirty="0">
                <a:effectLst/>
                <a:latin typeface="Arial" panose="020B0604020202020204" pitchFamily="34" charset="0"/>
                <a:ea typeface="Times New Roman" panose="02020603050405020304" pitchFamily="18" charset="0"/>
              </a:rPr>
              <a:t>he detailed information required in terms of section 150 is to ensure that sufficient information is placed before the creditors and other stakeholders in order that they may make an informed decision regarding the adoption (or not) of the plan</a:t>
            </a:r>
          </a:p>
          <a:p>
            <a:pPr marL="354013" indent="-354013">
              <a:buSzPct val="120000"/>
            </a:pPr>
            <a:r>
              <a:rPr lang="en-GB" sz="2800" dirty="0">
                <a:effectLst/>
                <a:latin typeface="Arial" panose="020B0604020202020204" pitchFamily="34" charset="0"/>
                <a:ea typeface="Times New Roman" panose="02020603050405020304" pitchFamily="18" charset="0"/>
              </a:rPr>
              <a:t>The business rescue plan must be published by the company within 25 business days after the date on which the practitioner was appointed, or such longer time as may be allowed by the court on application by the company, or the holders of a majority of the creditors’ voting interests</a:t>
            </a:r>
            <a:endParaRPr lang="en-US" sz="2400" dirty="0">
              <a:ea typeface="Times New Roman" panose="02020603050405020304" pitchFamily="18" charset="0"/>
            </a:endParaRPr>
          </a:p>
          <a:p>
            <a:endParaRPr lang="en-US" dirty="0"/>
          </a:p>
        </p:txBody>
      </p:sp>
    </p:spTree>
    <p:extLst>
      <p:ext uri="{BB962C8B-B14F-4D97-AF65-F5344CB8AC3E}">
        <p14:creationId xmlns:p14="http://schemas.microsoft.com/office/powerpoint/2010/main" val="1383904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939B-6E2F-4516-AB27-46E9F728721F}"/>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1.7.7 The business rescue plan continued…..</a:t>
            </a:r>
            <a:endParaRPr lang="en-US" dirty="0"/>
          </a:p>
        </p:txBody>
      </p:sp>
      <p:sp>
        <p:nvSpPr>
          <p:cNvPr id="3" name="Content Placeholder 2">
            <a:extLst>
              <a:ext uri="{FF2B5EF4-FFF2-40B4-BE49-F238E27FC236}">
                <a16:creationId xmlns:a16="http://schemas.microsoft.com/office/drawing/2014/main" id="{EDB4D433-D8C7-42FC-A510-33F02E2FBD1B}"/>
              </a:ext>
            </a:extLst>
          </p:cNvPr>
          <p:cNvSpPr>
            <a:spLocks noGrp="1"/>
          </p:cNvSpPr>
          <p:nvPr>
            <p:ph idx="1"/>
          </p:nvPr>
        </p:nvSpPr>
        <p:spPr/>
        <p:txBody>
          <a:bodyPr>
            <a:normAutofit fontScale="70000" lnSpcReduction="20000"/>
          </a:bodyPr>
          <a:lstStyle/>
          <a:p>
            <a:pPr marL="354013" indent="-354013">
              <a:buSzPct val="120000"/>
            </a:pPr>
            <a:r>
              <a:rPr lang="en-GB" sz="2800" dirty="0">
                <a:effectLst/>
                <a:latin typeface="Arial" panose="020B0604020202020204" pitchFamily="34" charset="0"/>
                <a:ea typeface="Times New Roman" panose="02020603050405020304" pitchFamily="18" charset="0"/>
              </a:rPr>
              <a:t>A rescue plan is adopted by creditors (subject to approval by holders of securities if their interests are affected) if it is supported by 75% of voting interests and 50% of independent creditors’ voting interest</a:t>
            </a:r>
          </a:p>
          <a:p>
            <a:pPr marL="354013" indent="-354013">
              <a:buSzPct val="120000"/>
            </a:pPr>
            <a:r>
              <a:rPr lang="en-GB" sz="2800" dirty="0">
                <a:effectLst/>
                <a:latin typeface="Arial" panose="020B0604020202020204" pitchFamily="34" charset="0"/>
                <a:ea typeface="Times New Roman" panose="02020603050405020304" pitchFamily="18" charset="0"/>
              </a:rPr>
              <a:t>A business rescue plan can only be implemented if approved by the prescribed majority of creditors in terms of the 2008 Companies Act. The court has no power to cram down a plan on creditors which they have not discussed and voted on at such a meeting</a:t>
            </a:r>
          </a:p>
          <a:p>
            <a:pPr marL="354013" indent="-354013">
              <a:buSzPct val="120000"/>
            </a:pPr>
            <a:r>
              <a:rPr lang="en-GB" sz="2800" dirty="0">
                <a:effectLst/>
                <a:latin typeface="Arial" panose="020B0604020202020204" pitchFamily="34" charset="0"/>
                <a:ea typeface="Times New Roman" panose="02020603050405020304" pitchFamily="18" charset="0"/>
              </a:rPr>
              <a:t>A secured or unsecured creditor has a voting interest equal to the value of the amount owed to that creditor by the company.</a:t>
            </a:r>
          </a:p>
          <a:p>
            <a:pPr marL="354013" indent="-354013">
              <a:buSzPct val="120000"/>
            </a:pPr>
            <a:r>
              <a:rPr lang="en-GB" sz="2800" dirty="0">
                <a:effectLst/>
                <a:latin typeface="Arial" panose="020B0604020202020204" pitchFamily="34" charset="0"/>
                <a:ea typeface="Times New Roman" panose="02020603050405020304" pitchFamily="18" charset="0"/>
              </a:rPr>
              <a:t>An adopted plan is binding on the company in business rescue, and all the creditors and holders of the company’s securities. Once adopted or approved in terms of section 152, a business rescue plan forms the foundation of the business rescue proceedings to which all the affected persons are bound. It is binding on the company, on each creditor and on every holder of securities of the company whether or not that person was present at the meeting, voted in favour of adoption of the plan or in the case of creditors, had proven their claims against the company.</a:t>
            </a:r>
            <a:endParaRPr lang="en-US" sz="2000" dirty="0">
              <a:ea typeface="Times New Roman" panose="02020603050405020304" pitchFamily="18" charset="0"/>
            </a:endParaRPr>
          </a:p>
          <a:p>
            <a:endParaRPr lang="en-US" dirty="0"/>
          </a:p>
        </p:txBody>
      </p:sp>
    </p:spTree>
    <p:extLst>
      <p:ext uri="{BB962C8B-B14F-4D97-AF65-F5344CB8AC3E}">
        <p14:creationId xmlns:p14="http://schemas.microsoft.com/office/powerpoint/2010/main" val="1793757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83B5-0829-45CC-8D71-E1928B13A367}"/>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1.7.7 The business rescue plan continued…..</a:t>
            </a:r>
            <a:endParaRPr lang="en-US" dirty="0"/>
          </a:p>
        </p:txBody>
      </p:sp>
      <p:sp>
        <p:nvSpPr>
          <p:cNvPr id="3" name="Content Placeholder 2">
            <a:extLst>
              <a:ext uri="{FF2B5EF4-FFF2-40B4-BE49-F238E27FC236}">
                <a16:creationId xmlns:a16="http://schemas.microsoft.com/office/drawing/2014/main" id="{56052C98-5CFF-4CFF-91C3-3D83B4949F3A}"/>
              </a:ext>
            </a:extLst>
          </p:cNvPr>
          <p:cNvSpPr>
            <a:spLocks noGrp="1"/>
          </p:cNvSpPr>
          <p:nvPr>
            <p:ph idx="1"/>
          </p:nvPr>
        </p:nvSpPr>
        <p:spPr/>
        <p:txBody>
          <a:bodyPr>
            <a:normAutofit lnSpcReduction="10000"/>
          </a:bodyPr>
          <a:lstStyle/>
          <a:p>
            <a:pPr marL="354013" indent="-354013">
              <a:buSzPct val="120000"/>
            </a:pPr>
            <a:r>
              <a:rPr lang="en-GB" sz="2800" dirty="0">
                <a:effectLst/>
                <a:latin typeface="Arial" panose="020B0604020202020204" pitchFamily="34" charset="0"/>
                <a:ea typeface="Times New Roman" panose="02020603050405020304" pitchFamily="18" charset="0"/>
              </a:rPr>
              <a:t>In terms of section 154(1), a business rescue plan may provide that, if it is implemented in accordance with its terms and conditions, a creditor who has acceded to the discharge of the whole or part of a debt owing to that creditor will lose the right to enforce the relevant debt or part of it</a:t>
            </a:r>
          </a:p>
          <a:p>
            <a:pPr marL="354013" indent="-354013">
              <a:buSzPct val="120000"/>
            </a:pPr>
            <a:r>
              <a:rPr lang="en-GB" sz="2800" dirty="0">
                <a:effectLst/>
                <a:latin typeface="Arial" panose="020B0604020202020204" pitchFamily="34" charset="0"/>
                <a:ea typeface="Times New Roman" panose="02020603050405020304" pitchFamily="18" charset="0"/>
              </a:rPr>
              <a:t>In terms of section 154(2), if a business rescue plan has been approved and implemented in accordance with Chapter 6, a creditor that is owed a debt immediately before the beginning of the business rescue process is not entitled to enforce any debt owed to it by the company, except to the extent provided in the business rescue plan</a:t>
            </a:r>
          </a:p>
          <a:p>
            <a:endParaRPr lang="en-US" dirty="0"/>
          </a:p>
        </p:txBody>
      </p:sp>
    </p:spTree>
    <p:extLst>
      <p:ext uri="{BB962C8B-B14F-4D97-AF65-F5344CB8AC3E}">
        <p14:creationId xmlns:p14="http://schemas.microsoft.com/office/powerpoint/2010/main" val="597794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6732-CC0D-4454-8188-1CF77338A337}"/>
              </a:ext>
            </a:extLst>
          </p:cNvPr>
          <p:cNvSpPr>
            <a:spLocks noGrp="1"/>
          </p:cNvSpPr>
          <p:nvPr>
            <p:ph type="title"/>
          </p:nvPr>
        </p:nvSpPr>
        <p:spPr/>
        <p:txBody>
          <a:bodyPr>
            <a:normAutofit/>
          </a:bodyPr>
          <a:lstStyle/>
          <a:p>
            <a:r>
              <a:rPr lang="en-US" sz="2800" b="1" dirty="0"/>
              <a:t>1.7.8 Creditors</a:t>
            </a:r>
          </a:p>
        </p:txBody>
      </p:sp>
      <p:sp>
        <p:nvSpPr>
          <p:cNvPr id="3" name="Content Placeholder 2">
            <a:extLst>
              <a:ext uri="{FF2B5EF4-FFF2-40B4-BE49-F238E27FC236}">
                <a16:creationId xmlns:a16="http://schemas.microsoft.com/office/drawing/2014/main" id="{191BA19D-FECB-4B3B-811D-AF79B3AECC82}"/>
              </a:ext>
            </a:extLst>
          </p:cNvPr>
          <p:cNvSpPr>
            <a:spLocks noGrp="1"/>
          </p:cNvSpPr>
          <p:nvPr>
            <p:ph idx="1"/>
          </p:nvPr>
        </p:nvSpPr>
        <p:spPr/>
        <p:txBody>
          <a:bodyPr>
            <a:normAutofit fontScale="70000" lnSpcReduction="20000"/>
          </a:bodyPr>
          <a:lstStyle/>
          <a:p>
            <a:r>
              <a:rPr lang="en-US" dirty="0"/>
              <a:t>145 Participation by creditors </a:t>
            </a:r>
          </a:p>
          <a:p>
            <a:r>
              <a:rPr lang="en-US" dirty="0"/>
              <a:t>(1) Each creditor is entitled to- (a) notice of each court proceeding, decision, meeting or other relevant event concerning the business rescue proceedings; (b) participate in any court proceedings arising during the business rescue proceedings; (c) formally participate in a company's business rescue proceedings to the extent provided for in this Chapter; and (d) informally participate in those proceedings by making proposals for a business rescue plan to the practitioner. </a:t>
            </a:r>
          </a:p>
          <a:p>
            <a:r>
              <a:rPr lang="en-US" dirty="0"/>
              <a:t>(2) In addition to the rights set out in subsection (1), each creditor has- (a) the right to vote to amend, approve or reject a proposed business rescue plan, in the manner contemplated in section 152; and (b) if the proposed business rescue plan is rejected, a further right to- (i) propose the development of an alternative plan, in the manner contemplated in section 153; or (ii) present an offer to acquire the interests of any or all of the other creditors in the manner contemplated in section 153. </a:t>
            </a:r>
          </a:p>
          <a:p>
            <a:r>
              <a:rPr lang="en-US" dirty="0"/>
              <a:t>(3) The creditors of a company are entitled to form a creditors‟ committee, and through that committee are entitled to be consulted by the practitioner during the development of the business rescue plan. </a:t>
            </a:r>
          </a:p>
        </p:txBody>
      </p:sp>
    </p:spTree>
    <p:extLst>
      <p:ext uri="{BB962C8B-B14F-4D97-AF65-F5344CB8AC3E}">
        <p14:creationId xmlns:p14="http://schemas.microsoft.com/office/powerpoint/2010/main" val="337612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3B82-F177-4FD1-9ECE-7D9E3B43FB7B}"/>
              </a:ext>
            </a:extLst>
          </p:cNvPr>
          <p:cNvSpPr>
            <a:spLocks noGrp="1"/>
          </p:cNvSpPr>
          <p:nvPr>
            <p:ph type="title"/>
          </p:nvPr>
        </p:nvSpPr>
        <p:spPr/>
        <p:txBody>
          <a:bodyPr>
            <a:normAutofit/>
          </a:bodyPr>
          <a:lstStyle/>
          <a:p>
            <a:r>
              <a:rPr lang="en-US" sz="2800" b="1" dirty="0"/>
              <a:t>1.7.8 Creditors</a:t>
            </a:r>
            <a:endParaRPr lang="en-US" sz="2800" dirty="0"/>
          </a:p>
        </p:txBody>
      </p:sp>
      <p:sp>
        <p:nvSpPr>
          <p:cNvPr id="3" name="Content Placeholder 2">
            <a:extLst>
              <a:ext uri="{FF2B5EF4-FFF2-40B4-BE49-F238E27FC236}">
                <a16:creationId xmlns:a16="http://schemas.microsoft.com/office/drawing/2014/main" id="{D36F6E67-BA74-49DB-AFE6-A95FBE54EECF}"/>
              </a:ext>
            </a:extLst>
          </p:cNvPr>
          <p:cNvSpPr>
            <a:spLocks noGrp="1"/>
          </p:cNvSpPr>
          <p:nvPr>
            <p:ph idx="1"/>
          </p:nvPr>
        </p:nvSpPr>
        <p:spPr/>
        <p:txBody>
          <a:bodyPr>
            <a:normAutofit fontScale="70000" lnSpcReduction="20000"/>
          </a:bodyPr>
          <a:lstStyle/>
          <a:p>
            <a:r>
              <a:rPr lang="en-US" dirty="0"/>
              <a:t>(4) In respect of any decision contemplated in this Chapter that requires the support of the holders of creditors‟ voting interests- (a) a secured or unsecured creditor has a voting interest equal to the value of the amount owed to that creditor by the company; and (b) a concurrent creditor who would be subordinated in a liquidation has a voting interest, as independently and expertly appraised and valued at the request of the practitioner, equal to the amount, if any, that the creditor could reasonably expect to receive in such a liquidation of the company. </a:t>
            </a:r>
          </a:p>
          <a:p>
            <a:r>
              <a:rPr lang="en-US" dirty="0"/>
              <a:t>(5) The practitioner of a company must- (a) determine whether a creditor is independent for the purposes of this Chapter; (b) request a suitably qualified person to independently and expertly appraise and value an interest contemplated in subsection (4)(b); and (c) give a written notice of the determination, or appraisal and valuation, to the person concerned at least 15 business days before the date of the meeting to be convened in terms of section 151. </a:t>
            </a:r>
          </a:p>
          <a:p>
            <a:r>
              <a:rPr lang="en-US" dirty="0"/>
              <a:t>(6) Within five business days after receiving a notice of a determination contemplated in subsection (5), a person may apply to a court to- (a) review the practitioner's determination that the person is, or is not, an independent creditor; or (b) review, re-appraise and re-value that person's voting interest, as determined in terms of subsection (5)(b).</a:t>
            </a:r>
          </a:p>
          <a:p>
            <a:endParaRPr lang="en-US" dirty="0"/>
          </a:p>
        </p:txBody>
      </p:sp>
    </p:spTree>
    <p:extLst>
      <p:ext uri="{BB962C8B-B14F-4D97-AF65-F5344CB8AC3E}">
        <p14:creationId xmlns:p14="http://schemas.microsoft.com/office/powerpoint/2010/main" val="115155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7463-0C35-4B40-85A3-BBD8BF8F514E}"/>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1.7.9 Directors</a:t>
            </a:r>
            <a:endParaRPr lang="en-US" dirty="0"/>
          </a:p>
        </p:txBody>
      </p:sp>
      <p:sp>
        <p:nvSpPr>
          <p:cNvPr id="3" name="Content Placeholder 2">
            <a:extLst>
              <a:ext uri="{FF2B5EF4-FFF2-40B4-BE49-F238E27FC236}">
                <a16:creationId xmlns:a16="http://schemas.microsoft.com/office/drawing/2014/main" id="{7D518AFA-EE50-4DB7-8D1B-E0C1DF04EDEE}"/>
              </a:ext>
            </a:extLst>
          </p:cNvPr>
          <p:cNvSpPr>
            <a:spLocks noGrp="1"/>
          </p:cNvSpPr>
          <p:nvPr>
            <p:ph idx="1"/>
          </p:nvPr>
        </p:nvSpPr>
        <p:spPr/>
        <p:txBody>
          <a:bodyPr>
            <a:normAutofit fontScale="85000" lnSpcReduction="20000"/>
          </a:bodyPr>
          <a:lstStyle/>
          <a:p>
            <a:r>
              <a:rPr lang="en-US" dirty="0"/>
              <a:t>Section 137(2)</a:t>
            </a:r>
          </a:p>
          <a:p>
            <a:r>
              <a:rPr lang="en-US" dirty="0"/>
              <a:t>(2) During a company's business rescue proceedings, each director of the company- </a:t>
            </a:r>
          </a:p>
          <a:p>
            <a:r>
              <a:rPr lang="en-US" dirty="0"/>
              <a:t>(a) must continue to exercise the functions of director, subject to the authority of the practitioner; </a:t>
            </a:r>
          </a:p>
          <a:p>
            <a:r>
              <a:rPr lang="en-US" dirty="0"/>
              <a:t>(b) has a duty to the company to exercise any management function within the company in accordance with the express instructions or direction of the practitioner, to the extent that it is reasonable to do so; </a:t>
            </a:r>
          </a:p>
          <a:p>
            <a:r>
              <a:rPr lang="en-US" dirty="0"/>
              <a:t>(c) remains bound by the requirements of section 75 concerning personal financial interests of the director or a related person; and </a:t>
            </a:r>
          </a:p>
          <a:p>
            <a:r>
              <a:rPr lang="en-US" dirty="0"/>
              <a:t>(d) to the extent that the director acts in accordance with paragraphs (b) and (c), is relieved from the duties of a director as set out in section 76, and the liabilities set out in section 77, other than section 77(3)(a), (b) and (c). </a:t>
            </a:r>
          </a:p>
        </p:txBody>
      </p:sp>
    </p:spTree>
    <p:extLst>
      <p:ext uri="{BB962C8B-B14F-4D97-AF65-F5344CB8AC3E}">
        <p14:creationId xmlns:p14="http://schemas.microsoft.com/office/powerpoint/2010/main" val="4223619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AC79-5F2C-488E-9208-4CD2B4D6C195}"/>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1.7.10 Employees</a:t>
            </a:r>
            <a:endParaRPr lang="en-US" dirty="0"/>
          </a:p>
        </p:txBody>
      </p:sp>
      <p:sp>
        <p:nvSpPr>
          <p:cNvPr id="3" name="Content Placeholder 2">
            <a:extLst>
              <a:ext uri="{FF2B5EF4-FFF2-40B4-BE49-F238E27FC236}">
                <a16:creationId xmlns:a16="http://schemas.microsoft.com/office/drawing/2014/main" id="{89817652-5B99-42A9-82B5-E6CA9BE58EBB}"/>
              </a:ext>
            </a:extLst>
          </p:cNvPr>
          <p:cNvSpPr>
            <a:spLocks noGrp="1"/>
          </p:cNvSpPr>
          <p:nvPr>
            <p:ph idx="1"/>
          </p:nvPr>
        </p:nvSpPr>
        <p:spPr/>
        <p:txBody>
          <a:bodyPr>
            <a:normAutofit fontScale="77500" lnSpcReduction="20000"/>
          </a:bodyPr>
          <a:lstStyle/>
          <a:p>
            <a:r>
              <a:rPr lang="en-US" dirty="0"/>
              <a:t>Section 144</a:t>
            </a:r>
          </a:p>
          <a:p>
            <a:r>
              <a:rPr lang="en-US" dirty="0"/>
              <a:t>Rights of employees </a:t>
            </a:r>
          </a:p>
          <a:p>
            <a:r>
              <a:rPr lang="en-US" dirty="0"/>
              <a:t>(1) During a company's business rescue proceedings any employees of the company who are- (a) represented by a registered trade union may exercise any rights set out in this Chapter- (i) collectively through their trade union; and (ii) in accordance with applicable </a:t>
            </a:r>
            <a:r>
              <a:rPr lang="en-US" dirty="0" err="1"/>
              <a:t>labour</a:t>
            </a:r>
            <a:r>
              <a:rPr lang="en-US" dirty="0"/>
              <a:t> law; or (b) not represented by a registered trade union may elect to exercise any rights set out in this Chapter either directly, or by proxy through an employee </a:t>
            </a:r>
            <a:r>
              <a:rPr lang="en-US" dirty="0" err="1"/>
              <a:t>organisation</a:t>
            </a:r>
            <a:r>
              <a:rPr lang="en-US" dirty="0"/>
              <a:t> or representative. </a:t>
            </a:r>
          </a:p>
          <a:p>
            <a:r>
              <a:rPr lang="en-US" dirty="0"/>
              <a:t>(2) To the extent that any remuneration, reimbursement for expenses or other amount of money relating to employment became due and payable by a company to an employee at any time before the beginning of the company's business rescue proceedings, and had not been paid to that employee immediately before the beginning of those proceedings, the employee is a preferred unsecured creditor of the company for the purposes of this Chapter. </a:t>
            </a:r>
          </a:p>
        </p:txBody>
      </p:sp>
    </p:spTree>
    <p:extLst>
      <p:ext uri="{BB962C8B-B14F-4D97-AF65-F5344CB8AC3E}">
        <p14:creationId xmlns:p14="http://schemas.microsoft.com/office/powerpoint/2010/main" val="3076903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9719-E141-449A-95D1-73BA1CC63691}"/>
              </a:ext>
            </a:extLst>
          </p:cNvPr>
          <p:cNvSpPr>
            <a:spLocks noGrp="1"/>
          </p:cNvSpPr>
          <p:nvPr>
            <p:ph type="title"/>
          </p:nvPr>
        </p:nvSpPr>
        <p:spPr/>
        <p:txBody>
          <a:bodyPr>
            <a:normAutofit/>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1.7.10 Employees</a:t>
            </a:r>
            <a:endParaRPr lang="en-US" sz="2800" dirty="0"/>
          </a:p>
        </p:txBody>
      </p:sp>
      <p:sp>
        <p:nvSpPr>
          <p:cNvPr id="3" name="Content Placeholder 2">
            <a:extLst>
              <a:ext uri="{FF2B5EF4-FFF2-40B4-BE49-F238E27FC236}">
                <a16:creationId xmlns:a16="http://schemas.microsoft.com/office/drawing/2014/main" id="{82A8D63D-6039-49B2-84DA-92F6F62F9692}"/>
              </a:ext>
            </a:extLst>
          </p:cNvPr>
          <p:cNvSpPr>
            <a:spLocks noGrp="1"/>
          </p:cNvSpPr>
          <p:nvPr>
            <p:ph idx="1"/>
          </p:nvPr>
        </p:nvSpPr>
        <p:spPr/>
        <p:txBody>
          <a:bodyPr>
            <a:normAutofit fontScale="70000" lnSpcReduction="20000"/>
          </a:bodyPr>
          <a:lstStyle/>
          <a:p>
            <a:r>
              <a:rPr lang="en-US" dirty="0"/>
              <a:t>(3) During a company's business rescue process, every registered trade union representing any employees of the company, and any employee who is not so represented, is entitled to- (a) notice, which must be given in the prescribed manner and form to employees at their workplace, and served at the head office of the relevant trade union, of each court proceeding, decision, meeting or other relevant event concerning the business rescue proceedings; (b) participate in any court proceedings arising during the business rescue proceedings; (c) form a committee of employees‟ representatives; (d) be consulted by the practitioner during the development of the business rescue plan, and afforded sufficient opportunity to review any such plan and prepare a submission contemplated in section 152(1)(c); (e) be present and make a submission to the meeting of the holders of voting interests before a vote is taken on any proposed business rescue plan, as contemplated in section 152(1)(c); (f) vote with creditors on a motion to approve a proposed business plan, to the extent that the employee is a creditor, as contemplated in subsection (2); and (g) if the proposed business rescue plan is rejected, to- (i) propose the development of an alternative plan, in the manner contemplated in section 153; or (ii) present an offer to acquire the interests of one or more affected persons, in the manner contemplated in section 153. </a:t>
            </a:r>
          </a:p>
          <a:p>
            <a:endParaRPr lang="en-US" dirty="0"/>
          </a:p>
        </p:txBody>
      </p:sp>
    </p:spTree>
    <p:extLst>
      <p:ext uri="{BB962C8B-B14F-4D97-AF65-F5344CB8AC3E}">
        <p14:creationId xmlns:p14="http://schemas.microsoft.com/office/powerpoint/2010/main" val="230805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799D0-372C-4D17-9445-6F1FB90A2AD2}"/>
              </a:ext>
            </a:extLst>
          </p:cNvPr>
          <p:cNvSpPr>
            <a:spLocks noGrp="1"/>
          </p:cNvSpPr>
          <p:nvPr>
            <p:ph type="title"/>
          </p:nvPr>
        </p:nvSpPr>
        <p:spPr/>
        <p:txBody>
          <a:bodyPr>
            <a:normAutofit/>
          </a:bodyPr>
          <a:lstStyle/>
          <a:p>
            <a:r>
              <a:rPr lang="en-US" sz="3200" b="1" dirty="0"/>
              <a:t>Outline of Presentation</a:t>
            </a:r>
          </a:p>
        </p:txBody>
      </p:sp>
      <p:sp>
        <p:nvSpPr>
          <p:cNvPr id="3" name="Content Placeholder 2">
            <a:extLst>
              <a:ext uri="{FF2B5EF4-FFF2-40B4-BE49-F238E27FC236}">
                <a16:creationId xmlns:a16="http://schemas.microsoft.com/office/drawing/2014/main" id="{FBA7FED2-DA90-48C1-9A18-0E0F8274F0BC}"/>
              </a:ext>
            </a:extLst>
          </p:cNvPr>
          <p:cNvSpPr>
            <a:spLocks noGrp="1"/>
          </p:cNvSpPr>
          <p:nvPr>
            <p:ph idx="1"/>
          </p:nvPr>
        </p:nvSpPr>
        <p:spPr/>
        <p:txBody>
          <a:bodyPr>
            <a:normAutofit fontScale="92500" lnSpcReduction="10000"/>
          </a:bodyPr>
          <a:lstStyle/>
          <a:p>
            <a:r>
              <a:rPr lang="en-US" sz="2400" dirty="0"/>
              <a:t>General Introduction and a bird's eye view of the business rescue procedure</a:t>
            </a:r>
          </a:p>
          <a:p>
            <a:pPr>
              <a:lnSpc>
                <a:spcPct val="107000"/>
              </a:lnSpc>
              <a:spcAft>
                <a:spcPts val="800"/>
              </a:spcAft>
            </a:pPr>
            <a:r>
              <a:rPr lang="en-ZA" sz="2400" kern="1200" dirty="0">
                <a:solidFill>
                  <a:srgbClr val="11273D"/>
                </a:solidFill>
                <a:effectLst/>
                <a:latin typeface="Arial" panose="020B0604020202020204" pitchFamily="34" charset="0"/>
                <a:ea typeface="Times New Roman" panose="02020603050405020304" pitchFamily="18" charset="0"/>
                <a:cs typeface="Times New Roman" panose="02020603050405020304" pitchFamily="18" charset="0"/>
              </a:rPr>
              <a:t>Important definitions in section 128(1) of the Companies Act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400" kern="1200" dirty="0">
                <a:solidFill>
                  <a:srgbClr val="11273D"/>
                </a:solidFill>
                <a:effectLst/>
                <a:latin typeface="Arial" panose="020B0604020202020204" pitchFamily="34" charset="0"/>
                <a:ea typeface="Times New Roman" panose="02020603050405020304" pitchFamily="18" charset="0"/>
                <a:cs typeface="Times New Roman" panose="02020603050405020304" pitchFamily="18" charset="0"/>
              </a:rPr>
              <a:t>Overview of the business rescue procedure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400" kern="1200" dirty="0">
                <a:solidFill>
                  <a:srgbClr val="11273D"/>
                </a:solidFill>
                <a:effectLst/>
                <a:latin typeface="Arial" panose="020B0604020202020204" pitchFamily="34" charset="0"/>
                <a:ea typeface="Times New Roman" panose="02020603050405020304" pitchFamily="18" charset="0"/>
                <a:cs typeface="Times New Roman" panose="02020603050405020304" pitchFamily="18" charset="0"/>
              </a:rPr>
              <a:t>The creditor versus debtor focused approach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400" kern="1200" dirty="0">
                <a:solidFill>
                  <a:srgbClr val="11273D"/>
                </a:solidFill>
                <a:effectLst/>
                <a:latin typeface="Arial" panose="020B0604020202020204" pitchFamily="34" charset="0"/>
                <a:ea typeface="Times New Roman" panose="02020603050405020304" pitchFamily="18" charset="0"/>
                <a:cs typeface="Times New Roman" panose="02020603050405020304" pitchFamily="18" charset="0"/>
              </a:rPr>
              <a:t>Two objectives of business rescue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400" kern="1200" dirty="0">
                <a:solidFill>
                  <a:srgbClr val="11273D"/>
                </a:solidFill>
                <a:effectLst/>
                <a:latin typeface="Arial" panose="020B0604020202020204" pitchFamily="34" charset="0"/>
                <a:ea typeface="Times New Roman" panose="02020603050405020304" pitchFamily="18" charset="0"/>
                <a:cs typeface="Times New Roman" panose="02020603050405020304" pitchFamily="18" charset="0"/>
              </a:rPr>
              <a:t>Entry routes into business rescue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400" kern="1200" dirty="0">
                <a:solidFill>
                  <a:srgbClr val="11273D"/>
                </a:solidFill>
                <a:effectLst/>
                <a:latin typeface="Arial" panose="020B0604020202020204" pitchFamily="34" charset="0"/>
                <a:ea typeface="Times New Roman" panose="02020603050405020304" pitchFamily="18" charset="0"/>
                <a:cs typeface="Times New Roman" panose="02020603050405020304" pitchFamily="18" charset="0"/>
              </a:rPr>
              <a:t>The business rescue practitioner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400" kern="1200" dirty="0">
                <a:solidFill>
                  <a:srgbClr val="11273D"/>
                </a:solidFill>
                <a:effectLst/>
                <a:latin typeface="Arial" panose="020B0604020202020204" pitchFamily="34" charset="0"/>
                <a:ea typeface="Times New Roman" panose="02020603050405020304" pitchFamily="18" charset="0"/>
                <a:cs typeface="Times New Roman" panose="02020603050405020304" pitchFamily="18" charset="0"/>
              </a:rPr>
              <a:t>Moratorium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0939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C380A-EF66-43F1-B8D3-03A503297F80}"/>
              </a:ext>
            </a:extLst>
          </p:cNvPr>
          <p:cNvSpPr>
            <a:spLocks noGrp="1"/>
          </p:cNvSpPr>
          <p:nvPr>
            <p:ph type="title"/>
          </p:nvPr>
        </p:nvSpPr>
        <p:spPr/>
        <p:txBody>
          <a:bodyPr>
            <a:normAutofit/>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1.7.10 Employees</a:t>
            </a:r>
            <a:endParaRPr lang="en-US" sz="2800" dirty="0"/>
          </a:p>
        </p:txBody>
      </p:sp>
      <p:sp>
        <p:nvSpPr>
          <p:cNvPr id="3" name="Content Placeholder 2">
            <a:extLst>
              <a:ext uri="{FF2B5EF4-FFF2-40B4-BE49-F238E27FC236}">
                <a16:creationId xmlns:a16="http://schemas.microsoft.com/office/drawing/2014/main" id="{7DF5F006-82B8-434F-B96A-A5A011BDB87C}"/>
              </a:ext>
            </a:extLst>
          </p:cNvPr>
          <p:cNvSpPr>
            <a:spLocks noGrp="1"/>
          </p:cNvSpPr>
          <p:nvPr>
            <p:ph idx="1"/>
          </p:nvPr>
        </p:nvSpPr>
        <p:spPr/>
        <p:txBody>
          <a:bodyPr>
            <a:normAutofit fontScale="92500" lnSpcReduction="10000"/>
          </a:bodyPr>
          <a:lstStyle/>
          <a:p>
            <a:r>
              <a:rPr lang="en-US" dirty="0"/>
              <a:t>(4) A medical scheme, or a pension scheme including a provident scheme, for the benefit of the past or present employees of a company is an unsecured creditor of the company for the purposes of this Chapter to the extent of- (a) any amount that was due and payable by the company to the trustees of the scheme at any time before the beginning of the company's business rescue proceedings, and that had not been paid immediately before the beginning of those proceedings; and (b) in the case of a defined benefit pension scheme, the present value at the commencement of the business rescue proceedings of any unfunded liability under that scheme. </a:t>
            </a:r>
          </a:p>
          <a:p>
            <a:r>
              <a:rPr lang="en-US" dirty="0"/>
              <a:t>(5) The rights set out in this section are in addition to any other rights arising or accruing in terms of any law, contract, collective agreement, shareholding, security or court order. </a:t>
            </a:r>
          </a:p>
          <a:p>
            <a:endParaRPr lang="en-US" dirty="0"/>
          </a:p>
        </p:txBody>
      </p:sp>
    </p:spTree>
    <p:extLst>
      <p:ext uri="{BB962C8B-B14F-4D97-AF65-F5344CB8AC3E}">
        <p14:creationId xmlns:p14="http://schemas.microsoft.com/office/powerpoint/2010/main" val="2677947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AA98-965D-4F50-A020-A9F956A64268}"/>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1.7.11 Shareholders</a:t>
            </a:r>
            <a:endParaRPr lang="en-US" dirty="0"/>
          </a:p>
        </p:txBody>
      </p:sp>
      <p:sp>
        <p:nvSpPr>
          <p:cNvPr id="3" name="Content Placeholder 2">
            <a:extLst>
              <a:ext uri="{FF2B5EF4-FFF2-40B4-BE49-F238E27FC236}">
                <a16:creationId xmlns:a16="http://schemas.microsoft.com/office/drawing/2014/main" id="{D4764F5A-2E4F-421E-AACC-6ADC60BA06E9}"/>
              </a:ext>
            </a:extLst>
          </p:cNvPr>
          <p:cNvSpPr>
            <a:spLocks noGrp="1"/>
          </p:cNvSpPr>
          <p:nvPr>
            <p:ph idx="1"/>
          </p:nvPr>
        </p:nvSpPr>
        <p:spPr/>
        <p:txBody>
          <a:bodyPr/>
          <a:lstStyle/>
          <a:p>
            <a:r>
              <a:rPr lang="en-US" dirty="0"/>
              <a:t>Section 137(1)</a:t>
            </a:r>
          </a:p>
          <a:p>
            <a:r>
              <a:rPr lang="en-US" dirty="0"/>
              <a:t>Effect on shareholders and directors </a:t>
            </a:r>
          </a:p>
          <a:p>
            <a:r>
              <a:rPr lang="en-US" dirty="0"/>
              <a:t>(1) During business rescue proceedings an alteration in the classification or status of any issued securities of a company, other than by way of a transfer of securities in the ordinary course of business, is invalid except to the extent- </a:t>
            </a:r>
          </a:p>
          <a:p>
            <a:r>
              <a:rPr lang="en-US" dirty="0"/>
              <a:t>(a) that the court otherwise directs; or </a:t>
            </a:r>
          </a:p>
          <a:p>
            <a:r>
              <a:rPr lang="en-US" dirty="0"/>
              <a:t>(b) contemplated in an approved business rescue plan</a:t>
            </a:r>
          </a:p>
        </p:txBody>
      </p:sp>
    </p:spTree>
    <p:extLst>
      <p:ext uri="{BB962C8B-B14F-4D97-AF65-F5344CB8AC3E}">
        <p14:creationId xmlns:p14="http://schemas.microsoft.com/office/powerpoint/2010/main" val="3954707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2EAE1-D86C-4BB8-B107-45DEC2E2312A}"/>
              </a:ext>
            </a:extLst>
          </p:cNvPr>
          <p:cNvSpPr>
            <a:spLocks noGrp="1"/>
          </p:cNvSpPr>
          <p:nvPr>
            <p:ph type="title"/>
          </p:nvPr>
        </p:nvSpPr>
        <p:spPr/>
        <p:txBody>
          <a:bodyPr>
            <a:normAutofit/>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1.7.11 Shareholders continued….</a:t>
            </a:r>
            <a:endParaRPr lang="en-US" sz="2800" dirty="0"/>
          </a:p>
        </p:txBody>
      </p:sp>
      <p:sp>
        <p:nvSpPr>
          <p:cNvPr id="3" name="Content Placeholder 2">
            <a:extLst>
              <a:ext uri="{FF2B5EF4-FFF2-40B4-BE49-F238E27FC236}">
                <a16:creationId xmlns:a16="http://schemas.microsoft.com/office/drawing/2014/main" id="{C7026CFD-BCE8-4241-BD14-6D54175732A4}"/>
              </a:ext>
            </a:extLst>
          </p:cNvPr>
          <p:cNvSpPr>
            <a:spLocks noGrp="1"/>
          </p:cNvSpPr>
          <p:nvPr>
            <p:ph idx="1"/>
          </p:nvPr>
        </p:nvSpPr>
        <p:spPr/>
        <p:txBody>
          <a:bodyPr>
            <a:normAutofit/>
          </a:bodyPr>
          <a:lstStyle/>
          <a:p>
            <a:pPr marL="0" indent="0">
              <a:buNone/>
            </a:pPr>
            <a:r>
              <a:rPr lang="en-US" dirty="0"/>
              <a:t>Shareholders (security holders) – Section 146</a:t>
            </a:r>
          </a:p>
          <a:p>
            <a:r>
              <a:rPr lang="en-US" dirty="0"/>
              <a:t>During a company’s business rescue proceedings, each holder of any issued security of the company is entitled to— </a:t>
            </a:r>
          </a:p>
          <a:p>
            <a:r>
              <a:rPr lang="en-US" dirty="0"/>
              <a:t>(a) notice of each court proceeding, decision, meeting or other relevant event concerning the business rescue proceedings; </a:t>
            </a:r>
          </a:p>
          <a:p>
            <a:r>
              <a:rPr lang="en-US" dirty="0"/>
              <a:t>(b) participate in any court proceedings arising during the business rescue proceedings;</a:t>
            </a:r>
          </a:p>
          <a:p>
            <a:r>
              <a:rPr lang="en-US" dirty="0"/>
              <a:t>(c) formally participate in a company’s business rescue proceedings to the extent provided for in this Chapter; </a:t>
            </a:r>
          </a:p>
        </p:txBody>
      </p:sp>
    </p:spTree>
    <p:extLst>
      <p:ext uri="{BB962C8B-B14F-4D97-AF65-F5344CB8AC3E}">
        <p14:creationId xmlns:p14="http://schemas.microsoft.com/office/powerpoint/2010/main" val="2315979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5AFB5-1466-4D79-9162-C980AAB0CBC8}"/>
              </a:ext>
            </a:extLst>
          </p:cNvPr>
          <p:cNvSpPr>
            <a:spLocks noGrp="1"/>
          </p:cNvSpPr>
          <p:nvPr>
            <p:ph type="title"/>
          </p:nvPr>
        </p:nvSpPr>
        <p:spPr/>
        <p:txBody>
          <a:bodyPr>
            <a:normAutofit/>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1.7.11 Shareholders continued….</a:t>
            </a:r>
            <a:endParaRPr lang="en-US" sz="2800" dirty="0"/>
          </a:p>
        </p:txBody>
      </p:sp>
      <p:sp>
        <p:nvSpPr>
          <p:cNvPr id="3" name="Content Placeholder 2">
            <a:extLst>
              <a:ext uri="{FF2B5EF4-FFF2-40B4-BE49-F238E27FC236}">
                <a16:creationId xmlns:a16="http://schemas.microsoft.com/office/drawing/2014/main" id="{1DA4195B-0BAB-4FB8-B5B6-02B54C74CC93}"/>
              </a:ext>
            </a:extLst>
          </p:cNvPr>
          <p:cNvSpPr>
            <a:spLocks noGrp="1"/>
          </p:cNvSpPr>
          <p:nvPr>
            <p:ph idx="1"/>
          </p:nvPr>
        </p:nvSpPr>
        <p:spPr/>
        <p:txBody>
          <a:bodyPr/>
          <a:lstStyle/>
          <a:p>
            <a:pPr marL="0" indent="0">
              <a:buNone/>
            </a:pPr>
            <a:r>
              <a:rPr lang="en-US" dirty="0"/>
              <a:t>Shareholders (security holders) – Section 146</a:t>
            </a:r>
          </a:p>
          <a:p>
            <a:r>
              <a:rPr lang="en-US" dirty="0"/>
              <a:t>(d) vote to approve or reject a proposed business rescue plan in the manner contemplated in section 152, if the plan would alter the rights associated with the class of securities held by that person; and </a:t>
            </a:r>
          </a:p>
          <a:p>
            <a:r>
              <a:rPr lang="en-US" dirty="0"/>
              <a:t>(e) if the business rescue plan is rejected, to— (i) propose the development of an alternative plan, in the manner contemplated in section 153; or (ii) present an offer to acquire the interests of any or all of the creditors or other holders of the company’s securities in the manner contemplated in section 153.</a:t>
            </a:r>
          </a:p>
          <a:p>
            <a:endParaRPr lang="en-US" dirty="0"/>
          </a:p>
        </p:txBody>
      </p:sp>
    </p:spTree>
    <p:extLst>
      <p:ext uri="{BB962C8B-B14F-4D97-AF65-F5344CB8AC3E}">
        <p14:creationId xmlns:p14="http://schemas.microsoft.com/office/powerpoint/2010/main" val="1293440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F95C7-216F-400C-BFAB-D249B197948E}"/>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1.8 When is business rescue appropriate?</a:t>
            </a:r>
            <a:endParaRPr lang="en-US" dirty="0"/>
          </a:p>
        </p:txBody>
      </p:sp>
      <p:pic>
        <p:nvPicPr>
          <p:cNvPr id="4" name="Content Placeholder 3">
            <a:extLst>
              <a:ext uri="{FF2B5EF4-FFF2-40B4-BE49-F238E27FC236}">
                <a16:creationId xmlns:a16="http://schemas.microsoft.com/office/drawing/2014/main" id="{27C42F5B-C16D-49EA-89CD-4D6C3A3CE54C}"/>
              </a:ext>
            </a:extLst>
          </p:cNvPr>
          <p:cNvPicPr>
            <a:picLocks noGrp="1" noChangeAspect="1"/>
          </p:cNvPicPr>
          <p:nvPr>
            <p:ph idx="1"/>
          </p:nvPr>
        </p:nvPicPr>
        <p:blipFill>
          <a:blip r:embed="rId2"/>
          <a:stretch>
            <a:fillRect/>
          </a:stretch>
        </p:blipFill>
        <p:spPr>
          <a:xfrm>
            <a:off x="1337481" y="1555335"/>
            <a:ext cx="7287904" cy="3845607"/>
          </a:xfrm>
          <a:prstGeom prst="rect">
            <a:avLst/>
          </a:prstGeom>
        </p:spPr>
      </p:pic>
      <p:sp>
        <p:nvSpPr>
          <p:cNvPr id="3" name="TextBox 2">
            <a:extLst>
              <a:ext uri="{FF2B5EF4-FFF2-40B4-BE49-F238E27FC236}">
                <a16:creationId xmlns:a16="http://schemas.microsoft.com/office/drawing/2014/main" id="{C5361B21-6F42-45CA-B6BF-039704FEB897}"/>
              </a:ext>
            </a:extLst>
          </p:cNvPr>
          <p:cNvSpPr txBox="1"/>
          <p:nvPr/>
        </p:nvSpPr>
        <p:spPr>
          <a:xfrm>
            <a:off x="1337481" y="5717136"/>
            <a:ext cx="8823469" cy="461665"/>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DO NOT </a:t>
            </a:r>
            <a:r>
              <a:rPr lang="en-US" sz="2400" b="1" dirty="0">
                <a:solidFill>
                  <a:srgbClr val="002060"/>
                </a:solidFill>
                <a:latin typeface="Arial" panose="020B0604020202020204" pitchFamily="34" charset="0"/>
                <a:ea typeface="+mj-ea"/>
                <a:cs typeface="Arial" panose="020B0604020202020204" pitchFamily="34" charset="0"/>
              </a:rPr>
              <a:t>LEAVE</a:t>
            </a:r>
            <a:r>
              <a:rPr lang="en-US" sz="2400" b="1" dirty="0">
                <a:solidFill>
                  <a:srgbClr val="002060"/>
                </a:solidFill>
                <a:latin typeface="Arial" panose="020B0604020202020204" pitchFamily="34" charset="0"/>
                <a:cs typeface="Arial" panose="020B0604020202020204" pitchFamily="34" charset="0"/>
              </a:rPr>
              <a:t> </a:t>
            </a:r>
            <a:r>
              <a:rPr lang="en-US" sz="2400" b="1" dirty="0">
                <a:solidFill>
                  <a:srgbClr val="002060"/>
                </a:solidFill>
                <a:latin typeface="Arial" panose="020B0604020202020204" pitchFamily="34" charset="0"/>
                <a:ea typeface="+mj-ea"/>
                <a:cs typeface="Arial" panose="020B0604020202020204" pitchFamily="34" charset="0"/>
              </a:rPr>
              <a:t>IT</a:t>
            </a:r>
            <a:r>
              <a:rPr lang="en-US" sz="2400" b="1" dirty="0">
                <a:solidFill>
                  <a:srgbClr val="002060"/>
                </a:solidFill>
                <a:latin typeface="Arial" panose="020B0604020202020204" pitchFamily="34" charset="0"/>
                <a:cs typeface="Arial" panose="020B0604020202020204" pitchFamily="34" charset="0"/>
              </a:rPr>
              <a:t> TOO LATE!</a:t>
            </a:r>
          </a:p>
        </p:txBody>
      </p:sp>
    </p:spTree>
    <p:extLst>
      <p:ext uri="{BB962C8B-B14F-4D97-AF65-F5344CB8AC3E}">
        <p14:creationId xmlns:p14="http://schemas.microsoft.com/office/powerpoint/2010/main" val="2333016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0934-FEBF-4208-A530-8981641D1CEA}"/>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1.8 When is business rescue appropriate?</a:t>
            </a:r>
            <a:endParaRPr lang="en-US" dirty="0"/>
          </a:p>
        </p:txBody>
      </p:sp>
      <p:sp>
        <p:nvSpPr>
          <p:cNvPr id="3" name="Content Placeholder 2">
            <a:extLst>
              <a:ext uri="{FF2B5EF4-FFF2-40B4-BE49-F238E27FC236}">
                <a16:creationId xmlns:a16="http://schemas.microsoft.com/office/drawing/2014/main" id="{9AFF8207-EC7B-4E58-BC4F-2AA141504C3C}"/>
              </a:ext>
            </a:extLst>
          </p:cNvPr>
          <p:cNvSpPr>
            <a:spLocks noGrp="1"/>
          </p:cNvSpPr>
          <p:nvPr>
            <p:ph idx="1"/>
          </p:nvPr>
        </p:nvSpPr>
        <p:spPr/>
        <p:txBody>
          <a:bodyPr>
            <a:normAutofit/>
          </a:bodyPr>
          <a:lstStyle/>
          <a:p>
            <a:pPr algn="l"/>
            <a:r>
              <a:rPr lang="en-US" sz="2400" b="0" i="0" u="none" strike="noStrike" baseline="0" dirty="0">
                <a:latin typeface="Arial" panose="020B0604020202020204" pitchFamily="34" charset="0"/>
              </a:rPr>
              <a:t>In </a:t>
            </a:r>
            <a:r>
              <a:rPr lang="en-US" sz="2400" b="0" i="1" u="none" strike="noStrike" baseline="0" dirty="0" err="1">
                <a:latin typeface="Arial" panose="020B0604020202020204" pitchFamily="34" charset="0"/>
              </a:rPr>
              <a:t>Antonie</a:t>
            </a:r>
            <a:r>
              <a:rPr lang="en-US" sz="2400" b="0" i="1" u="none" strike="noStrike" baseline="0" dirty="0">
                <a:latin typeface="Arial" panose="020B0604020202020204" pitchFamily="34" charset="0"/>
              </a:rPr>
              <a:t> </a:t>
            </a:r>
            <a:r>
              <a:rPr lang="en-US" sz="2400" b="0" i="1" u="none" strike="noStrike" baseline="0" dirty="0" err="1">
                <a:latin typeface="Arial" panose="020B0604020202020204" pitchFamily="34" charset="0"/>
              </a:rPr>
              <a:t>Welman</a:t>
            </a:r>
            <a:r>
              <a:rPr lang="en-US" sz="2400" b="0" i="1" u="none" strike="noStrike" baseline="0" dirty="0">
                <a:latin typeface="Arial" panose="020B0604020202020204" pitchFamily="34" charset="0"/>
              </a:rPr>
              <a:t> v Marcelle Props 193 CC, </a:t>
            </a:r>
            <a:r>
              <a:rPr lang="en-US" sz="2400" b="0" i="0" u="none" strike="noStrike" baseline="0" dirty="0">
                <a:latin typeface="Arial" panose="020B0604020202020204" pitchFamily="34" charset="0"/>
              </a:rPr>
              <a:t>it was held that business rescue proceedings are not for terminally ill corporations, but are rather for ailing entities which, if given time, may be rescued and become solvent. Accordingly, not all companies are suitable for business rescue, and much will depend on the specific cause of the company's financial distress.</a:t>
            </a:r>
            <a:endParaRPr lang="en-US" sz="2400" dirty="0"/>
          </a:p>
        </p:txBody>
      </p:sp>
      <p:pic>
        <p:nvPicPr>
          <p:cNvPr id="3074" name="Picture 2" descr="11,761 Life Raft Stock Photos, Pictures &amp; Royalty-Free Images - iStock |  Life preserver, Life saver, Life ring">
            <a:extLst>
              <a:ext uri="{FF2B5EF4-FFF2-40B4-BE49-F238E27FC236}">
                <a16:creationId xmlns:a16="http://schemas.microsoft.com/office/drawing/2014/main" id="{6906D135-2373-4F7A-99D9-BF3827F7E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3638938"/>
            <a:ext cx="5829300" cy="295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219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9146-46E1-4143-A6B0-0158013A8A4F}"/>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1.8 Case Study?</a:t>
            </a:r>
            <a:endParaRPr lang="en-US" dirty="0"/>
          </a:p>
        </p:txBody>
      </p:sp>
      <p:pic>
        <p:nvPicPr>
          <p:cNvPr id="5" name="Content Placeholder 4">
            <a:extLst>
              <a:ext uri="{FF2B5EF4-FFF2-40B4-BE49-F238E27FC236}">
                <a16:creationId xmlns:a16="http://schemas.microsoft.com/office/drawing/2014/main" id="{FC49338D-A777-40D2-8F1D-27DE8DDA0AED}"/>
              </a:ext>
            </a:extLst>
          </p:cNvPr>
          <p:cNvPicPr>
            <a:picLocks noGrp="1" noChangeAspect="1"/>
          </p:cNvPicPr>
          <p:nvPr>
            <p:ph idx="1"/>
          </p:nvPr>
        </p:nvPicPr>
        <p:blipFill>
          <a:blip r:embed="rId2"/>
          <a:stretch>
            <a:fillRect/>
          </a:stretch>
        </p:blipFill>
        <p:spPr>
          <a:xfrm>
            <a:off x="982638" y="1433015"/>
            <a:ext cx="8352431" cy="4121751"/>
          </a:xfrm>
          <a:prstGeom prst="rect">
            <a:avLst/>
          </a:prstGeom>
        </p:spPr>
      </p:pic>
      <p:sp>
        <p:nvSpPr>
          <p:cNvPr id="3" name="TextBox 2">
            <a:extLst>
              <a:ext uri="{FF2B5EF4-FFF2-40B4-BE49-F238E27FC236}">
                <a16:creationId xmlns:a16="http://schemas.microsoft.com/office/drawing/2014/main" id="{FAFDA231-EF28-4841-9273-150F5C694046}"/>
              </a:ext>
            </a:extLst>
          </p:cNvPr>
          <p:cNvSpPr txBox="1"/>
          <p:nvPr/>
        </p:nvSpPr>
        <p:spPr>
          <a:xfrm>
            <a:off x="1059679" y="5828232"/>
            <a:ext cx="8275390" cy="523220"/>
          </a:xfrm>
          <a:prstGeom prst="rect">
            <a:avLst/>
          </a:prstGeom>
          <a:noFill/>
        </p:spPr>
        <p:txBody>
          <a:bodyPr wrap="square" rtlCol="0">
            <a:spAutoFit/>
          </a:bodyPr>
          <a:lstStyle/>
          <a:p>
            <a:pPr algn="ctr"/>
            <a:r>
              <a:rPr lang="en-US" sz="2800" dirty="0">
                <a:solidFill>
                  <a:srgbClr val="002060"/>
                </a:solidFill>
                <a:latin typeface="Arial" panose="020B0604020202020204" pitchFamily="34" charset="0"/>
                <a:cs typeface="Arial" panose="020B0604020202020204" pitchFamily="34" charset="0"/>
              </a:rPr>
              <a:t>FAST FLIGHTS AIRLINES LIMITED</a:t>
            </a:r>
          </a:p>
        </p:txBody>
      </p:sp>
    </p:spTree>
    <p:extLst>
      <p:ext uri="{BB962C8B-B14F-4D97-AF65-F5344CB8AC3E}">
        <p14:creationId xmlns:p14="http://schemas.microsoft.com/office/powerpoint/2010/main" val="1549415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8222-20E5-4D81-BBC8-39A5CB76ED31}"/>
              </a:ext>
            </a:extLst>
          </p:cNvPr>
          <p:cNvSpPr>
            <a:spLocks noGrp="1"/>
          </p:cNvSpPr>
          <p:nvPr>
            <p:ph type="title"/>
          </p:nvPr>
        </p:nvSpPr>
        <p:spPr/>
        <p:txBody>
          <a:bodyPr>
            <a:normAutofit/>
          </a:bodyPr>
          <a:lstStyle/>
          <a:p>
            <a:r>
              <a:rPr lang="en-US" sz="2800" b="1" dirty="0"/>
              <a:t>Self assessment questions for Chapter 1</a:t>
            </a:r>
          </a:p>
        </p:txBody>
      </p:sp>
      <p:sp>
        <p:nvSpPr>
          <p:cNvPr id="3" name="Content Placeholder 2">
            <a:extLst>
              <a:ext uri="{FF2B5EF4-FFF2-40B4-BE49-F238E27FC236}">
                <a16:creationId xmlns:a16="http://schemas.microsoft.com/office/drawing/2014/main" id="{12B492A9-0C60-4766-AF97-200F9E291736}"/>
              </a:ext>
            </a:extLst>
          </p:cNvPr>
          <p:cNvSpPr>
            <a:spLocks noGrp="1"/>
          </p:cNvSpPr>
          <p:nvPr>
            <p:ph idx="1"/>
          </p:nvPr>
        </p:nvSpPr>
        <p:spPr/>
        <p:txBody>
          <a:bodyPr>
            <a:normAutofit/>
          </a:bodyPr>
          <a:lstStyle/>
          <a:p>
            <a:pPr marL="0" indent="0" algn="ctr">
              <a:buNone/>
            </a:pPr>
            <a:endParaRPr lang="en-US" sz="4400" dirty="0"/>
          </a:p>
          <a:p>
            <a:pPr marL="0" indent="0" algn="ctr">
              <a:buNone/>
            </a:pPr>
            <a:endParaRPr lang="en-US" sz="4400" dirty="0"/>
          </a:p>
          <a:p>
            <a:pPr marL="0" indent="0" algn="ctr">
              <a:buNone/>
            </a:pPr>
            <a:r>
              <a:rPr lang="en-US" sz="4400" dirty="0"/>
              <a:t>See page 23 of notes</a:t>
            </a:r>
          </a:p>
        </p:txBody>
      </p:sp>
    </p:spTree>
    <p:extLst>
      <p:ext uri="{BB962C8B-B14F-4D97-AF65-F5344CB8AC3E}">
        <p14:creationId xmlns:p14="http://schemas.microsoft.com/office/powerpoint/2010/main" val="2127923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929C7B-D936-4196-B889-C29CCCD2F539}"/>
              </a:ext>
            </a:extLst>
          </p:cNvPr>
          <p:cNvSpPr>
            <a:spLocks noGrp="1"/>
          </p:cNvSpPr>
          <p:nvPr>
            <p:ph idx="1"/>
          </p:nvPr>
        </p:nvSpPr>
        <p:spPr>
          <a:xfrm>
            <a:off x="838200" y="914400"/>
            <a:ext cx="10515600" cy="5262563"/>
          </a:xfrm>
        </p:spPr>
        <p:txBody>
          <a:bodyPr>
            <a:normAutofit/>
          </a:bodyPr>
          <a:lstStyle/>
          <a:p>
            <a:pPr marL="0" indent="0" algn="ctr">
              <a:buNone/>
            </a:pPr>
            <a:endParaRPr lang="en-US" sz="8800" dirty="0"/>
          </a:p>
          <a:p>
            <a:pPr marL="0" indent="0" algn="ctr">
              <a:buNone/>
            </a:pPr>
            <a:r>
              <a:rPr lang="en-US" sz="8800" dirty="0"/>
              <a:t>Q &amp; A</a:t>
            </a:r>
          </a:p>
        </p:txBody>
      </p:sp>
    </p:spTree>
    <p:extLst>
      <p:ext uri="{BB962C8B-B14F-4D97-AF65-F5344CB8AC3E}">
        <p14:creationId xmlns:p14="http://schemas.microsoft.com/office/powerpoint/2010/main" val="3889120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FB8FBB-F501-4236-84E6-34D33AD13083}"/>
              </a:ext>
            </a:extLst>
          </p:cNvPr>
          <p:cNvSpPr>
            <a:spLocks noGrp="1"/>
          </p:cNvSpPr>
          <p:nvPr>
            <p:ph idx="1"/>
          </p:nvPr>
        </p:nvSpPr>
        <p:spPr>
          <a:xfrm>
            <a:off x="838200" y="922946"/>
            <a:ext cx="10515600" cy="5254017"/>
          </a:xfrm>
        </p:spPr>
        <p:txBody>
          <a:bodyPr>
            <a:normAutofit/>
          </a:bodyPr>
          <a:lstStyle/>
          <a:p>
            <a:pPr marL="0" indent="0" algn="ctr">
              <a:buNone/>
            </a:pPr>
            <a:endParaRPr lang="en-US" sz="7200" dirty="0"/>
          </a:p>
          <a:p>
            <a:pPr marL="0" indent="0" algn="ctr">
              <a:buNone/>
            </a:pPr>
            <a:r>
              <a:rPr lang="en-US" sz="7200" dirty="0"/>
              <a:t>Thank You</a:t>
            </a:r>
          </a:p>
        </p:txBody>
      </p:sp>
    </p:spTree>
    <p:extLst>
      <p:ext uri="{BB962C8B-B14F-4D97-AF65-F5344CB8AC3E}">
        <p14:creationId xmlns:p14="http://schemas.microsoft.com/office/powerpoint/2010/main" val="221045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E5A7-5427-48C5-85AE-6559D12EFD1F}"/>
              </a:ext>
            </a:extLst>
          </p:cNvPr>
          <p:cNvSpPr>
            <a:spLocks noGrp="1"/>
          </p:cNvSpPr>
          <p:nvPr>
            <p:ph type="title"/>
          </p:nvPr>
        </p:nvSpPr>
        <p:spPr/>
        <p:txBody>
          <a:bodyPr>
            <a:normAutofit/>
          </a:bodyPr>
          <a:lstStyle/>
          <a:p>
            <a:r>
              <a:rPr lang="en-US" sz="3200" b="1" dirty="0"/>
              <a:t>Outline of Presentation continued….</a:t>
            </a:r>
          </a:p>
        </p:txBody>
      </p:sp>
      <p:sp>
        <p:nvSpPr>
          <p:cNvPr id="3" name="Content Placeholder 2">
            <a:extLst>
              <a:ext uri="{FF2B5EF4-FFF2-40B4-BE49-F238E27FC236}">
                <a16:creationId xmlns:a16="http://schemas.microsoft.com/office/drawing/2014/main" id="{5BBE9F01-2594-47AD-8AB2-E2283E3FF3C9}"/>
              </a:ext>
            </a:extLst>
          </p:cNvPr>
          <p:cNvSpPr>
            <a:spLocks noGrp="1"/>
          </p:cNvSpPr>
          <p:nvPr>
            <p:ph idx="1"/>
          </p:nvPr>
        </p:nvSpPr>
        <p:spPr/>
        <p:txBody>
          <a:bodyPr/>
          <a:lstStyle/>
          <a:p>
            <a:r>
              <a:rPr lang="en-US" sz="2400" dirty="0"/>
              <a:t>Post-commencement finance</a:t>
            </a:r>
          </a:p>
          <a:p>
            <a:r>
              <a:rPr lang="en-US" sz="2400" dirty="0"/>
              <a:t>The business rescue plan</a:t>
            </a:r>
          </a:p>
          <a:p>
            <a:r>
              <a:rPr lang="en-US" sz="2400" dirty="0"/>
              <a:t>Creditors</a:t>
            </a:r>
          </a:p>
          <a:p>
            <a:r>
              <a:rPr lang="en-US" sz="2400" dirty="0"/>
              <a:t>Directors</a:t>
            </a:r>
          </a:p>
          <a:p>
            <a:r>
              <a:rPr lang="en-US" sz="2400" dirty="0"/>
              <a:t>Employees</a:t>
            </a:r>
          </a:p>
          <a:p>
            <a:r>
              <a:rPr lang="en-US" sz="2400" dirty="0"/>
              <a:t>Shareholders</a:t>
            </a:r>
          </a:p>
          <a:p>
            <a:r>
              <a:rPr lang="en-US" sz="2400" dirty="0"/>
              <a:t>When is business rescue most appropriate?</a:t>
            </a:r>
          </a:p>
          <a:p>
            <a:r>
              <a:rPr lang="en-US" sz="2400" dirty="0"/>
              <a:t>Case Study – Fast Flights Airlines Limited</a:t>
            </a:r>
          </a:p>
          <a:p>
            <a:endParaRPr lang="en-US" dirty="0"/>
          </a:p>
        </p:txBody>
      </p:sp>
    </p:spTree>
    <p:extLst>
      <p:ext uri="{BB962C8B-B14F-4D97-AF65-F5344CB8AC3E}">
        <p14:creationId xmlns:p14="http://schemas.microsoft.com/office/powerpoint/2010/main" val="4007465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8EF2-30D0-4BAC-BAE0-D87BCB627377}"/>
              </a:ext>
            </a:extLst>
          </p:cNvPr>
          <p:cNvSpPr>
            <a:spLocks noGrp="1"/>
          </p:cNvSpPr>
          <p:nvPr>
            <p:ph type="title"/>
          </p:nvPr>
        </p:nvSpPr>
        <p:spPr/>
        <p:txBody>
          <a:bodyPr>
            <a:normAutofit/>
          </a:bodyPr>
          <a:lstStyle/>
          <a:p>
            <a:r>
              <a:rPr lang="en-US" sz="2400" b="1" dirty="0"/>
              <a:t>1.5 General Introduction and a bird's eye view of the business rescue procedure</a:t>
            </a:r>
          </a:p>
        </p:txBody>
      </p:sp>
      <p:sp>
        <p:nvSpPr>
          <p:cNvPr id="3" name="Content Placeholder 2">
            <a:extLst>
              <a:ext uri="{FF2B5EF4-FFF2-40B4-BE49-F238E27FC236}">
                <a16:creationId xmlns:a16="http://schemas.microsoft.com/office/drawing/2014/main" id="{32019F5A-3974-489D-BC5D-A29653A36DBA}"/>
              </a:ext>
            </a:extLst>
          </p:cNvPr>
          <p:cNvSpPr>
            <a:spLocks noGrp="1"/>
          </p:cNvSpPr>
          <p:nvPr>
            <p:ph idx="1"/>
          </p:nvPr>
        </p:nvSpPr>
        <p:spPr/>
        <p:txBody>
          <a:bodyPr>
            <a:normAutofit fontScale="62500" lnSpcReduction="20000"/>
          </a:bodyPr>
          <a:lstStyle/>
          <a:p>
            <a:pPr marL="354013" indent="-354013">
              <a:buSzPct val="120000"/>
            </a:pPr>
            <a:r>
              <a:rPr lang="en-US" dirty="0"/>
              <a:t>Given the current economic climate, business rescue proceedings are becoming increasingly relevant – recent example: Tongaat </a:t>
            </a:r>
            <a:r>
              <a:rPr lang="en-US" dirty="0" err="1"/>
              <a:t>Hulett</a:t>
            </a:r>
            <a:endParaRPr lang="en-US" dirty="0"/>
          </a:p>
          <a:p>
            <a:pPr marL="354013" indent="-354013">
              <a:buSzPct val="120000"/>
            </a:pPr>
            <a:r>
              <a:rPr lang="en-US" dirty="0">
                <a:effectLst/>
                <a:latin typeface="Arial" panose="020B0604020202020204" pitchFamily="34" charset="0"/>
                <a:ea typeface="Times New Roman" panose="02020603050405020304" pitchFamily="18" charset="0"/>
                <a:cs typeface="Times New Roman" panose="02020603050405020304" pitchFamily="18" charset="0"/>
              </a:rPr>
              <a:t>The Companies Act 71 of 2008 (which came into operation </a:t>
            </a:r>
            <a:r>
              <a:rPr lang="en-US" dirty="0">
                <a:ea typeface="Times New Roman" panose="02020603050405020304" pitchFamily="18" charset="0"/>
                <a:cs typeface="Times New Roman" panose="02020603050405020304" pitchFamily="18" charset="0"/>
              </a:rPr>
              <a:t>in </a:t>
            </a:r>
            <a:r>
              <a:rPr lang="en-US" dirty="0">
                <a:effectLst/>
                <a:latin typeface="Arial" panose="020B0604020202020204" pitchFamily="34" charset="0"/>
                <a:ea typeface="Times New Roman" panose="02020603050405020304" pitchFamily="18" charset="0"/>
                <a:cs typeface="Times New Roman" panose="02020603050405020304" pitchFamily="18" charset="0"/>
              </a:rPr>
              <a:t>May 2011) introduced business rescue proceedings to the South African legal and restructuring landscape</a:t>
            </a:r>
          </a:p>
          <a:p>
            <a:pPr marL="354013" indent="-354013">
              <a:buSzPct val="120000"/>
            </a:pPr>
            <a:r>
              <a:rPr lang="en-US" dirty="0">
                <a:ea typeface="Times New Roman" panose="02020603050405020304" pitchFamily="18" charset="0"/>
                <a:cs typeface="Times New Roman" panose="02020603050405020304" pitchFamily="18" charset="0"/>
              </a:rPr>
              <a:t>Business rescue replaced the outdated judicial management procedure</a:t>
            </a:r>
            <a:r>
              <a:rPr lang="en-US" dirty="0">
                <a:effectLst/>
                <a:latin typeface="Arial" panose="020B0604020202020204" pitchFamily="34" charset="0"/>
                <a:ea typeface="Times New Roman" panose="02020603050405020304" pitchFamily="18" charset="0"/>
                <a:cs typeface="Times New Roman" panose="02020603050405020304" pitchFamily="18" charset="0"/>
              </a:rPr>
              <a:t>  </a:t>
            </a:r>
          </a:p>
          <a:p>
            <a:pPr marL="354013" indent="-354013">
              <a:buSzPct val="120000"/>
            </a:pPr>
            <a:r>
              <a:rPr lang="en-US" dirty="0">
                <a:effectLst/>
                <a:latin typeface="Arial" panose="020B0604020202020204" pitchFamily="34" charset="0"/>
                <a:ea typeface="Times New Roman" panose="02020603050405020304" pitchFamily="18" charset="0"/>
                <a:cs typeface="Times New Roman" panose="02020603050405020304" pitchFamily="18" charset="0"/>
              </a:rPr>
              <a:t>The aim of business rescue is to allow for the supervision of financially distressed companies by a business rescue practitioner with the objective of either rescuing the company and allowing it to trade out of its financial predicament, or </a:t>
            </a:r>
            <a:r>
              <a:rPr lang="en-US" dirty="0">
                <a:ea typeface="Times New Roman" panose="02020603050405020304" pitchFamily="18" charset="0"/>
                <a:cs typeface="Times New Roman" panose="02020603050405020304" pitchFamily="18" charset="0"/>
              </a:rPr>
              <a:t>if this is not possible, </a:t>
            </a:r>
            <a:r>
              <a:rPr lang="en-US" dirty="0">
                <a:effectLst/>
                <a:latin typeface="Arial" panose="020B0604020202020204" pitchFamily="34" charset="0"/>
                <a:ea typeface="Times New Roman" panose="02020603050405020304" pitchFamily="18" charset="0"/>
                <a:cs typeface="Times New Roman" panose="02020603050405020304" pitchFamily="18" charset="0"/>
              </a:rPr>
              <a:t>offering </a:t>
            </a:r>
            <a:r>
              <a:rPr lang="en-US" dirty="0">
                <a:ea typeface="Times New Roman" panose="02020603050405020304" pitchFamily="18" charset="0"/>
                <a:cs typeface="Times New Roman" panose="02020603050405020304" pitchFamily="18" charset="0"/>
              </a:rPr>
              <a:t>the company's </a:t>
            </a:r>
            <a:r>
              <a:rPr lang="en-US" dirty="0">
                <a:effectLst/>
                <a:latin typeface="Arial" panose="020B0604020202020204" pitchFamily="34" charset="0"/>
                <a:ea typeface="Times New Roman" panose="02020603050405020304" pitchFamily="18" charset="0"/>
                <a:cs typeface="Times New Roman" panose="02020603050405020304" pitchFamily="18" charset="0"/>
              </a:rPr>
              <a:t>creditors and shareholders a better dividend than would otherwise be achieved through liquidation </a:t>
            </a:r>
          </a:p>
          <a:p>
            <a:pPr marL="354013" indent="-354013">
              <a:buSzPct val="120000"/>
            </a:pPr>
            <a:r>
              <a:rPr lang="en-US" dirty="0">
                <a:effectLst/>
                <a:latin typeface="Arial" panose="020B0604020202020204" pitchFamily="34" charset="0"/>
                <a:ea typeface="Times New Roman" panose="02020603050405020304" pitchFamily="18" charset="0"/>
                <a:cs typeface="Times New Roman" panose="02020603050405020304" pitchFamily="18" charset="0"/>
              </a:rPr>
              <a:t>Attempting to restructure financially distressed companies (as opposed to simply liquidating them) has been the new global trend </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marL="354013" indent="-354013">
              <a:buSzPct val="120000"/>
            </a:pPr>
            <a:r>
              <a:rPr lang="en-US" dirty="0"/>
              <a:t>Business rescue accords with the "corporate rescue culture" and other international standards of corporate rescue </a:t>
            </a:r>
            <a:r>
              <a:rPr lang="en-US" dirty="0">
                <a:effectLst/>
                <a:latin typeface="Arial" panose="020B0604020202020204" pitchFamily="34" charset="0"/>
                <a:ea typeface="Times New Roman" panose="02020603050405020304" pitchFamily="18" charset="0"/>
                <a:cs typeface="Times New Roman" panose="02020603050405020304" pitchFamily="18" charset="0"/>
              </a:rPr>
              <a:t>USA (Chapter 11 proceedings) and the UK (Administration) </a:t>
            </a:r>
            <a:endParaRPr lang="en-US" dirty="0"/>
          </a:p>
          <a:p>
            <a:pPr marL="354013" indent="-354013">
              <a:buSzPct val="120000"/>
            </a:pPr>
            <a:r>
              <a:rPr lang="en-US" dirty="0">
                <a:effectLst/>
                <a:latin typeface="Arial" panose="020B0604020202020204" pitchFamily="34" charset="0"/>
                <a:ea typeface="Times New Roman" panose="02020603050405020304" pitchFamily="18" charset="0"/>
                <a:cs typeface="Times New Roman" panose="02020603050405020304" pitchFamily="18" charset="0"/>
              </a:rPr>
              <a:t>Having some knowledge of the new restructuring dispensation is essential as most companies may be exposed to business rescue at various levels </a:t>
            </a:r>
          </a:p>
          <a:p>
            <a:endParaRPr lang="en-US" dirty="0"/>
          </a:p>
        </p:txBody>
      </p:sp>
    </p:spTree>
    <p:extLst>
      <p:ext uri="{BB962C8B-B14F-4D97-AF65-F5344CB8AC3E}">
        <p14:creationId xmlns:p14="http://schemas.microsoft.com/office/powerpoint/2010/main" val="134704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A01A-F7A3-469F-A940-A6B8B994C1F9}"/>
              </a:ext>
            </a:extLst>
          </p:cNvPr>
          <p:cNvSpPr>
            <a:spLocks noGrp="1"/>
          </p:cNvSpPr>
          <p:nvPr>
            <p:ph type="title"/>
          </p:nvPr>
        </p:nvSpPr>
        <p:spPr/>
        <p:txBody>
          <a:bodyPr>
            <a:normAutofit/>
          </a:bodyPr>
          <a:lstStyle/>
          <a:p>
            <a:r>
              <a:rPr lang="en-US" sz="2400" b="1" dirty="0"/>
              <a:t>1.5 General introduction continued…..</a:t>
            </a:r>
          </a:p>
        </p:txBody>
      </p:sp>
      <p:sp>
        <p:nvSpPr>
          <p:cNvPr id="3" name="Content Placeholder 2">
            <a:extLst>
              <a:ext uri="{FF2B5EF4-FFF2-40B4-BE49-F238E27FC236}">
                <a16:creationId xmlns:a16="http://schemas.microsoft.com/office/drawing/2014/main" id="{C6F75957-9EC4-410E-8DF3-D3917B58F672}"/>
              </a:ext>
            </a:extLst>
          </p:cNvPr>
          <p:cNvSpPr>
            <a:spLocks noGrp="1"/>
          </p:cNvSpPr>
          <p:nvPr>
            <p:ph idx="1"/>
          </p:nvPr>
        </p:nvSpPr>
        <p:spPr/>
        <p:txBody>
          <a:bodyPr>
            <a:normAutofit/>
          </a:bodyPr>
          <a:lstStyle/>
          <a:p>
            <a:pPr marL="354013" indent="-354013">
              <a:buSzPct val="120000"/>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Business rescue attempts to secure and balance the opposing interests of creditors, shareholders and employees </a:t>
            </a:r>
          </a:p>
          <a:p>
            <a:pPr marL="354013" indent="-354013">
              <a:buSzPct val="120000"/>
            </a:pPr>
            <a:r>
              <a:rPr lang="en-US" sz="1800" dirty="0">
                <a:effectLst/>
                <a:latin typeface="Arial" panose="020B0604020202020204" pitchFamily="34" charset="0"/>
                <a:ea typeface="Times New Roman" panose="02020603050405020304" pitchFamily="18" charset="0"/>
              </a:rPr>
              <a:t>Traditionally, South African insolvency law could be regarded as a "pro-creditor" regime</a:t>
            </a:r>
          </a:p>
          <a:p>
            <a:pPr marL="354013" indent="-354013">
              <a:buSzPct val="120000"/>
            </a:pPr>
            <a:r>
              <a:rPr lang="en-US" sz="1800" dirty="0">
                <a:ea typeface="Times New Roman" panose="02020603050405020304" pitchFamily="18" charset="0"/>
              </a:rPr>
              <a:t>In contrast, the business rescue process is </a:t>
            </a:r>
            <a:r>
              <a:rPr lang="en-US" sz="1800" dirty="0" err="1">
                <a:ea typeface="Times New Roman" panose="02020603050405020304" pitchFamily="18" charset="0"/>
              </a:rPr>
              <a:t>characterised</a:t>
            </a:r>
            <a:r>
              <a:rPr lang="en-US" sz="1800" dirty="0">
                <a:ea typeface="Times New Roman" panose="02020603050405020304" pitchFamily="18" charset="0"/>
              </a:rPr>
              <a:t> by an emphasis on the balancing of the rights and interests of all relevant stakeholders</a:t>
            </a:r>
          </a:p>
          <a:p>
            <a:pPr marL="354013" indent="-354013">
              <a:buSzPct val="120000"/>
            </a:pPr>
            <a:r>
              <a:rPr lang="en-GB" sz="1800" dirty="0">
                <a:effectLst/>
                <a:latin typeface="Arial" panose="020B0604020202020204" pitchFamily="34" charset="0"/>
                <a:ea typeface="Times New Roman" panose="02020603050405020304" pitchFamily="18" charset="0"/>
              </a:rPr>
              <a:t>A shift from creditors’ interests to a broader range of interests</a:t>
            </a:r>
          </a:p>
          <a:p>
            <a:pPr marL="354013" indent="-354013">
              <a:buSzPct val="120000"/>
            </a:pPr>
            <a:r>
              <a:rPr lang="en-US" sz="1800" dirty="0"/>
              <a:t>The rationale is to preserve the business, coupled with the experience and skill of its employees, which may in the end prove to be a better option for creditors in securing the full recovery of the debt – Focus is on "saving companies not destroying them" </a:t>
            </a:r>
          </a:p>
          <a:p>
            <a:pPr marL="354013" indent="-354013">
              <a:buSzPct val="120000"/>
            </a:pPr>
            <a:r>
              <a:rPr lang="en-GB" sz="1800" dirty="0">
                <a:ea typeface="Times New Roman" panose="02020603050405020304" pitchFamily="18" charset="0"/>
              </a:rPr>
              <a:t>B</a:t>
            </a:r>
            <a:r>
              <a:rPr lang="en-GB" sz="1800" dirty="0">
                <a:effectLst/>
                <a:latin typeface="Arial" panose="020B0604020202020204" pitchFamily="34" charset="0"/>
                <a:ea typeface="Times New Roman" panose="02020603050405020304" pitchFamily="18" charset="0"/>
              </a:rPr>
              <a:t>usiness rescue and its application and interpretation are a continuously evolving concept, as reflected in the numerous judgements handed down by South African courts on the subject</a:t>
            </a:r>
            <a:endParaRPr lang="en-US" sz="1800" dirty="0"/>
          </a:p>
          <a:p>
            <a:endParaRPr lang="en-US" dirty="0"/>
          </a:p>
        </p:txBody>
      </p:sp>
    </p:spTree>
    <p:extLst>
      <p:ext uri="{BB962C8B-B14F-4D97-AF65-F5344CB8AC3E}">
        <p14:creationId xmlns:p14="http://schemas.microsoft.com/office/powerpoint/2010/main" val="3427766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A0A2-C9B2-4FB8-9631-D324763B6C02}"/>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1.5 General introduction continued…..</a:t>
            </a:r>
            <a:endParaRPr lang="en-US" dirty="0"/>
          </a:p>
        </p:txBody>
      </p:sp>
      <p:sp>
        <p:nvSpPr>
          <p:cNvPr id="3" name="Content Placeholder 2">
            <a:extLst>
              <a:ext uri="{FF2B5EF4-FFF2-40B4-BE49-F238E27FC236}">
                <a16:creationId xmlns:a16="http://schemas.microsoft.com/office/drawing/2014/main" id="{F484A6A0-7DE7-4E76-B701-8820D4854DB9}"/>
              </a:ext>
            </a:extLst>
          </p:cNvPr>
          <p:cNvSpPr>
            <a:spLocks noGrp="1"/>
          </p:cNvSpPr>
          <p:nvPr>
            <p:ph idx="1"/>
          </p:nvPr>
        </p:nvSpPr>
        <p:spPr>
          <a:xfrm>
            <a:off x="838200" y="1825625"/>
            <a:ext cx="5596783" cy="4351338"/>
          </a:xfrm>
        </p:spPr>
        <p:txBody>
          <a:bodyPr>
            <a:normAutofit/>
          </a:bodyPr>
          <a:lstStyle/>
          <a:p>
            <a:r>
              <a:rPr lang="en-US" sz="2400" dirty="0"/>
              <a:t>The 4 principles of business rescue:</a:t>
            </a:r>
          </a:p>
          <a:p>
            <a:pPr lvl="1"/>
            <a:r>
              <a:rPr lang="en-US" dirty="0" err="1"/>
              <a:t>Maximising</a:t>
            </a:r>
            <a:r>
              <a:rPr lang="en-US" dirty="0"/>
              <a:t> returns for creditors; </a:t>
            </a:r>
          </a:p>
          <a:p>
            <a:pPr lvl="1"/>
            <a:r>
              <a:rPr lang="en-US" dirty="0"/>
              <a:t>Avoiding the piece meal sale of assets at "fire-sale" values;</a:t>
            </a:r>
          </a:p>
          <a:p>
            <a:pPr lvl="1"/>
            <a:r>
              <a:rPr lang="en-US" dirty="0"/>
              <a:t>Retaining and preserving the goodwill of the business of the company; and</a:t>
            </a:r>
          </a:p>
          <a:p>
            <a:pPr lvl="1"/>
            <a:r>
              <a:rPr lang="en-US" dirty="0"/>
              <a:t>Keeping businesses afloat in order to preserve employment.</a:t>
            </a:r>
          </a:p>
          <a:p>
            <a:pPr lvl="1"/>
            <a:endParaRPr lang="en-US" sz="1400" dirty="0"/>
          </a:p>
          <a:p>
            <a:pPr lvl="1"/>
            <a:endParaRPr lang="en-US" sz="1400" dirty="0"/>
          </a:p>
        </p:txBody>
      </p:sp>
      <p:pic>
        <p:nvPicPr>
          <p:cNvPr id="4" name="Picture 3">
            <a:extLst>
              <a:ext uri="{FF2B5EF4-FFF2-40B4-BE49-F238E27FC236}">
                <a16:creationId xmlns:a16="http://schemas.microsoft.com/office/drawing/2014/main" id="{A617877A-0871-4DCB-A8F9-F193FB9753FE}"/>
              </a:ext>
            </a:extLst>
          </p:cNvPr>
          <p:cNvPicPr>
            <a:picLocks noChangeAspect="1"/>
          </p:cNvPicPr>
          <p:nvPr/>
        </p:nvPicPr>
        <p:blipFill>
          <a:blip r:embed="rId2"/>
          <a:stretch>
            <a:fillRect/>
          </a:stretch>
        </p:blipFill>
        <p:spPr>
          <a:xfrm>
            <a:off x="6699903" y="1714499"/>
            <a:ext cx="4460904" cy="3797537"/>
          </a:xfrm>
          <a:prstGeom prst="rect">
            <a:avLst/>
          </a:prstGeom>
        </p:spPr>
      </p:pic>
    </p:spTree>
    <p:extLst>
      <p:ext uri="{BB962C8B-B14F-4D97-AF65-F5344CB8AC3E}">
        <p14:creationId xmlns:p14="http://schemas.microsoft.com/office/powerpoint/2010/main" val="136228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E2F4-D9F4-494D-80CD-B8C90D79A156}"/>
              </a:ext>
            </a:extLst>
          </p:cNvPr>
          <p:cNvSpPr>
            <a:spLocks noGrp="1"/>
          </p:cNvSpPr>
          <p:nvPr>
            <p:ph type="title"/>
          </p:nvPr>
        </p:nvSpPr>
        <p:spPr/>
        <p:txBody>
          <a:bodyPr/>
          <a:lstStyle/>
          <a:p>
            <a:r>
              <a:rPr kumimoji="0" lang="en-US" sz="2400" b="1" i="0" u="none" strike="noStrike" kern="1200" cap="none" spc="0" normalizeH="0" baseline="0" noProof="0" dirty="0">
                <a:ln>
                  <a:noFill/>
                </a:ln>
                <a:solidFill>
                  <a:srgbClr val="11273D"/>
                </a:solidFill>
                <a:effectLst/>
                <a:uLnTx/>
                <a:uFillTx/>
                <a:latin typeface="Arial" panose="020B0604020202020204" pitchFamily="34" charset="0"/>
                <a:ea typeface="+mj-ea"/>
                <a:cs typeface="Arial" panose="020B0604020202020204" pitchFamily="34" charset="0"/>
              </a:rPr>
              <a:t>1.5 General introduction continued…..</a:t>
            </a:r>
            <a:endParaRPr lang="en-US" dirty="0"/>
          </a:p>
        </p:txBody>
      </p:sp>
      <p:sp>
        <p:nvSpPr>
          <p:cNvPr id="3" name="Content Placeholder 2">
            <a:extLst>
              <a:ext uri="{FF2B5EF4-FFF2-40B4-BE49-F238E27FC236}">
                <a16:creationId xmlns:a16="http://schemas.microsoft.com/office/drawing/2014/main" id="{F4252145-D003-433E-9447-D370C37154C8}"/>
              </a:ext>
            </a:extLst>
          </p:cNvPr>
          <p:cNvSpPr>
            <a:spLocks noGrp="1"/>
          </p:cNvSpPr>
          <p:nvPr>
            <p:ph idx="1"/>
          </p:nvPr>
        </p:nvSpPr>
        <p:spPr>
          <a:xfrm>
            <a:off x="838200" y="1825625"/>
            <a:ext cx="6058256" cy="4351338"/>
          </a:xfrm>
        </p:spPr>
        <p:txBody>
          <a:bodyPr>
            <a:normAutofit/>
          </a:bodyPr>
          <a:lstStyle/>
          <a:p>
            <a:pPr marL="0" indent="0">
              <a:buNone/>
            </a:pPr>
            <a:r>
              <a:rPr lang="en-US" sz="2400" dirty="0"/>
              <a:t>A BIRD'S EYE VIEW OF THE </a:t>
            </a:r>
          </a:p>
          <a:p>
            <a:pPr marL="0" indent="0">
              <a:buNone/>
            </a:pPr>
            <a:r>
              <a:rPr lang="en-US" sz="2400" dirty="0"/>
              <a:t>BUSINESS RESCUE PROCESS</a:t>
            </a:r>
          </a:p>
          <a:p>
            <a:endParaRPr lang="en-US" sz="2400" dirty="0"/>
          </a:p>
          <a:p>
            <a:pPr marL="0" indent="0">
              <a:buNone/>
            </a:pPr>
            <a:r>
              <a:rPr lang="en-US" sz="2000" dirty="0"/>
              <a:t>a) The important definitions in business rescue</a:t>
            </a:r>
          </a:p>
          <a:p>
            <a:pPr marL="0" indent="0">
              <a:buNone/>
            </a:pPr>
            <a:r>
              <a:rPr lang="en-US" sz="2000" dirty="0"/>
              <a:t>b) The debtor focused approach of Chapter 6 of the Companies Act 2008 (as opposed to the creditor-focused approach seen in traditional insolvency law)</a:t>
            </a:r>
          </a:p>
          <a:p>
            <a:pPr marL="0" indent="0">
              <a:buNone/>
            </a:pPr>
            <a:r>
              <a:rPr lang="en-US" sz="2000" dirty="0"/>
              <a:t>c)The two objectives of business rescue</a:t>
            </a:r>
          </a:p>
          <a:p>
            <a:pPr marL="0" indent="0">
              <a:buNone/>
            </a:pPr>
            <a:r>
              <a:rPr lang="en-US" sz="2000" dirty="0"/>
              <a:t>d)When business rescue may be most appropriate</a:t>
            </a:r>
          </a:p>
        </p:txBody>
      </p:sp>
      <p:pic>
        <p:nvPicPr>
          <p:cNvPr id="5" name="Picture 2" descr="Seagulls: The Most Intelligent and Resourceful Seabird (and pest bird)">
            <a:extLst>
              <a:ext uri="{FF2B5EF4-FFF2-40B4-BE49-F238E27FC236}">
                <a16:creationId xmlns:a16="http://schemas.microsoft.com/office/drawing/2014/main" id="{1016BB6C-4C2E-4FB5-87C2-F0B582493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100" y="1473959"/>
            <a:ext cx="4484137" cy="417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207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3AE55-FC52-4276-B3BE-176E69FD3071}"/>
              </a:ext>
            </a:extLst>
          </p:cNvPr>
          <p:cNvSpPr>
            <a:spLocks noGrp="1"/>
          </p:cNvSpPr>
          <p:nvPr>
            <p:ph type="title"/>
          </p:nvPr>
        </p:nvSpPr>
        <p:spPr/>
        <p:txBody>
          <a:bodyPr>
            <a:normAutofit/>
          </a:bodyPr>
          <a:lstStyle/>
          <a:p>
            <a:r>
              <a:rPr lang="en-US" sz="2400" b="1" dirty="0"/>
              <a:t>1.6.1 Important definitions in section 128(1) of the Companies Act </a:t>
            </a:r>
          </a:p>
        </p:txBody>
      </p:sp>
      <p:sp>
        <p:nvSpPr>
          <p:cNvPr id="3" name="Content Placeholder 2">
            <a:extLst>
              <a:ext uri="{FF2B5EF4-FFF2-40B4-BE49-F238E27FC236}">
                <a16:creationId xmlns:a16="http://schemas.microsoft.com/office/drawing/2014/main" id="{349916EB-CC92-40B8-A629-97D2EE134EC4}"/>
              </a:ext>
            </a:extLst>
          </p:cNvPr>
          <p:cNvSpPr>
            <a:spLocks noGrp="1"/>
          </p:cNvSpPr>
          <p:nvPr>
            <p:ph idx="1"/>
          </p:nvPr>
        </p:nvSpPr>
        <p:spPr/>
        <p:txBody>
          <a:bodyPr>
            <a:normAutofit/>
          </a:bodyPr>
          <a:lstStyle/>
          <a:p>
            <a:pPr marL="0" indent="0">
              <a:buNone/>
            </a:pPr>
            <a:r>
              <a:rPr lang="en-US" sz="2400" b="1" dirty="0"/>
              <a:t>"Affected person"</a:t>
            </a:r>
          </a:p>
          <a:p>
            <a:pPr algn="l"/>
            <a:r>
              <a:rPr lang="en-US" sz="1800" b="0" i="0" u="none" strike="noStrike" baseline="0" dirty="0">
                <a:latin typeface="Arial" panose="020B0604020202020204" pitchFamily="34" charset="0"/>
              </a:rPr>
              <a:t>Section 128(1 )(a) of the Companies Act 2008 defines "affected person" as follows:</a:t>
            </a:r>
          </a:p>
          <a:p>
            <a:pPr algn="l"/>
            <a:r>
              <a:rPr lang="en-US" sz="1800" b="0" i="0" u="none" strike="noStrike" baseline="0" dirty="0">
                <a:latin typeface="Arial" panose="020B0604020202020204" pitchFamily="34" charset="0"/>
              </a:rPr>
              <a:t>'"Affected person', in relation to a company, means -</a:t>
            </a:r>
          </a:p>
          <a:p>
            <a:pPr algn="l"/>
            <a:r>
              <a:rPr lang="en-US" sz="1800" b="0" i="0" u="none" strike="noStrike" baseline="0" dirty="0">
                <a:latin typeface="Arial" panose="020B0604020202020204" pitchFamily="34" charset="0"/>
              </a:rPr>
              <a:t>(a) a shareholder or creditor of the company;</a:t>
            </a:r>
          </a:p>
          <a:p>
            <a:pPr algn="l"/>
            <a:r>
              <a:rPr lang="en-US" sz="1800" b="0" i="0" u="none" strike="noStrike" baseline="0" dirty="0">
                <a:latin typeface="Arial" panose="020B0604020202020204" pitchFamily="34" charset="0"/>
              </a:rPr>
              <a:t>(b) any registered trade union representing employees of the company; and</a:t>
            </a:r>
          </a:p>
          <a:p>
            <a:pPr algn="l"/>
            <a:r>
              <a:rPr lang="en-US" sz="1800" b="0" i="0" u="none" strike="noStrike" baseline="0" dirty="0">
                <a:latin typeface="Arial" panose="020B0604020202020204" pitchFamily="34" charset="0"/>
              </a:rPr>
              <a:t>(c) if any of the employees of the company are not represented by a registered trade union, each of those employees or their respective representatives;"</a:t>
            </a:r>
            <a:endParaRPr lang="en-US" sz="2400" dirty="0"/>
          </a:p>
        </p:txBody>
      </p:sp>
    </p:spTree>
    <p:extLst>
      <p:ext uri="{BB962C8B-B14F-4D97-AF65-F5344CB8AC3E}">
        <p14:creationId xmlns:p14="http://schemas.microsoft.com/office/powerpoint/2010/main" val="2343750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 L I T I G A T I O N ! 9 2 8 7 4 4 1 . 1 < / d o c u m e n t i d >  
     < s e n d e r i d > A H U G H E S < / s e n d e r i d >  
     < s e n d e r e m a i l > A H U G H E S @ W E R K S M A N S . C O M < / s e n d e r e m a i l >  
     < l a s t m o d i f i e d > 2 0 2 3 - 0 3 - 1 4 T 1 5 : 3 4 : 1 2 . 0 0 0 0 0 0 0 + 0 2 : 0 0 < / l a s t m o d i f i e d >  
     < d a t a b a s e > L I T I G A T I O N < / d a t a b a s e >  
 < / p r o p e r t i e s > 
</file>

<file path=customXml/itemProps1.xml><?xml version="1.0" encoding="utf-8"?>
<ds:datastoreItem xmlns:ds="http://schemas.openxmlformats.org/officeDocument/2006/customXml" ds:itemID="{7D21D549-A602-8549-B3CA-AEB41ED1F76F}">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1376</TotalTime>
  <Words>4388</Words>
  <Application>Microsoft Macintosh PowerPoint</Application>
  <PresentationFormat>Widescreen</PresentationFormat>
  <Paragraphs>204</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PowerPoint Presentation</vt:lpstr>
      <vt:lpstr>Presenter from the Werksmans' Insolvency &amp; Business Rescue Practice Area </vt:lpstr>
      <vt:lpstr>Outline of Presentation</vt:lpstr>
      <vt:lpstr>Outline of Presentation continued….</vt:lpstr>
      <vt:lpstr>1.5 General Introduction and a bird's eye view of the business rescue procedure</vt:lpstr>
      <vt:lpstr>1.5 General introduction continued…..</vt:lpstr>
      <vt:lpstr>1.5 General introduction continued…..</vt:lpstr>
      <vt:lpstr>1.5 General introduction continued…..</vt:lpstr>
      <vt:lpstr>1.6.1 Important definitions in section 128(1) of the Companies Act </vt:lpstr>
      <vt:lpstr>1.6.2 Important definitions in section 128(1) of the Companies Act continued…..</vt:lpstr>
      <vt:lpstr>1.6.3 Important definitions in section 128(1) of the Companies Act continued…..</vt:lpstr>
      <vt:lpstr>1.6.4 Important definitions in section 128(1) of the Companies Act continued…..</vt:lpstr>
      <vt:lpstr>1.6.5 Important definitions in section 128(1) of the Companies Act continued…..</vt:lpstr>
      <vt:lpstr>1.7 Overview of the business rescue procedure/process</vt:lpstr>
      <vt:lpstr>1.7.1 The creditor focused vs the debtor focused approach</vt:lpstr>
      <vt:lpstr>1.7.2 Two objectives of business rescue</vt:lpstr>
      <vt:lpstr>1.7.3 Entry routes into business recue</vt:lpstr>
      <vt:lpstr>1.7.4 The business rescue practitioner</vt:lpstr>
      <vt:lpstr>1.7.5 Moratorium (Section 133)</vt:lpstr>
      <vt:lpstr>1.7.5 Moratorium continued….</vt:lpstr>
      <vt:lpstr>1.7.6 Post-commencement finance (Section 135)</vt:lpstr>
      <vt:lpstr>1.7.7 The business rescue plan (Section 150)</vt:lpstr>
      <vt:lpstr>1.7.7 The business rescue plan continued…..</vt:lpstr>
      <vt:lpstr>1.7.7 The business rescue plan continued…..</vt:lpstr>
      <vt:lpstr>1.7.8 Creditors</vt:lpstr>
      <vt:lpstr>1.7.8 Creditors</vt:lpstr>
      <vt:lpstr>1.7.9 Directors</vt:lpstr>
      <vt:lpstr>1.7.10 Employees</vt:lpstr>
      <vt:lpstr>1.7.10 Employees</vt:lpstr>
      <vt:lpstr>1.7.10 Employees</vt:lpstr>
      <vt:lpstr>1.7.11 Shareholders</vt:lpstr>
      <vt:lpstr>1.7.11 Shareholders continued….</vt:lpstr>
      <vt:lpstr>1.7.11 Shareholders continued….</vt:lpstr>
      <vt:lpstr>1.8 When is business rescue appropriate?</vt:lpstr>
      <vt:lpstr>1.8 When is business rescue appropriate?</vt:lpstr>
      <vt:lpstr>1.8 Case Study?</vt:lpstr>
      <vt:lpstr>Self assessment questions for Chapter 1</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McNeil</dc:creator>
  <cp:lastModifiedBy>David Burdette</cp:lastModifiedBy>
  <cp:revision>9</cp:revision>
  <cp:lastPrinted>2023-03-14T13:13:24Z</cp:lastPrinted>
  <dcterms:created xsi:type="dcterms:W3CDTF">2023-02-02T15:21:37Z</dcterms:created>
  <dcterms:modified xsi:type="dcterms:W3CDTF">2023-03-14T13:47:00Z</dcterms:modified>
</cp:coreProperties>
</file>